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</p:sldIdLst>
  <p:sldSz cx="18288000" cy="10287000"/>
  <p:notesSz cx="6858000" cy="9144000"/>
  <p:embeddedFontLst>
    <p:embeddedFont>
      <p:font typeface="Aileron Heavy" charset="1" panose="00000A00000000000000"/>
      <p:regular r:id="rId34"/>
    </p:embeddedFont>
    <p:embeddedFont>
      <p:font typeface="Aileron" charset="1" panose="00000500000000000000"/>
      <p:regular r:id="rId35"/>
    </p:embeddedFont>
    <p:embeddedFont>
      <p:font typeface="Aileron Bold" charset="1" panose="00000800000000000000"/>
      <p:regular r:id="rId36"/>
    </p:embeddedFont>
    <p:embeddedFont>
      <p:font typeface="Aileron Bold Italics" charset="1" panose="00000800000000000000"/>
      <p:regular r:id="rId37"/>
    </p:embeddedFont>
    <p:embeddedFont>
      <p:font typeface="Aileron Ultra-Bold" charset="1" panose="00000A00000000000000"/>
      <p:regular r:id="rId38"/>
    </p:embeddedFont>
    <p:embeddedFont>
      <p:font typeface="Open Sans" charset="1" panose="020B0606030504020204"/>
      <p:regular r:id="rId39"/>
    </p:embeddedFont>
    <p:embeddedFont>
      <p:font typeface="Open Sans Bold" charset="1" panose="020B0806030504020204"/>
      <p:regular r:id="rId40"/>
    </p:embeddedFont>
    <p:embeddedFont>
      <p:font typeface="Open Sans Italics" charset="1" panose="020B0606030504020204"/>
      <p:regular r:id="rId41"/>
    </p:embeddedFont>
    <p:embeddedFont>
      <p:font typeface="Aileron Italics" charset="1" panose="00000500000000000000"/>
      <p:regular r:id="rId4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jpeg" Type="http://schemas.openxmlformats.org/officeDocument/2006/relationships/image"/><Relationship Id="rId4" Target="../media/image3.png" Type="http://schemas.openxmlformats.org/officeDocument/2006/relationships/image"/><Relationship Id="rId5" Target="../media/image4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22.jpe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25.png" Type="http://schemas.openxmlformats.org/officeDocument/2006/relationships/image"/><Relationship Id="rId4" Target="../media/image22.jpe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.svg" Type="http://schemas.openxmlformats.org/officeDocument/2006/relationships/image"/><Relationship Id="rId2" Target="../media/image26.jpeg" Type="http://schemas.openxmlformats.org/officeDocument/2006/relationships/image"/><Relationship Id="rId3" Target="../media/image27.png" Type="http://schemas.openxmlformats.org/officeDocument/2006/relationships/image"/><Relationship Id="rId4" Target="../media/image28.jpeg" Type="http://schemas.openxmlformats.org/officeDocument/2006/relationships/image"/><Relationship Id="rId5" Target="../media/image29.jpeg" Type="http://schemas.openxmlformats.org/officeDocument/2006/relationships/image"/><Relationship Id="rId6" Target="../media/image30.png" Type="http://schemas.openxmlformats.org/officeDocument/2006/relationships/image"/><Relationship Id="rId7" Target="../media/image31.png" Type="http://schemas.openxmlformats.org/officeDocument/2006/relationships/image"/><Relationship Id="rId8" Target="../media/image3.png" Type="http://schemas.openxmlformats.org/officeDocument/2006/relationships/image"/><Relationship Id="rId9" Target="../media/image13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32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33.png" Type="http://schemas.openxmlformats.org/officeDocument/2006/relationships/image"/><Relationship Id="rId4" Target="../media/image34.png" Type="http://schemas.openxmlformats.org/officeDocument/2006/relationships/image"/><Relationship Id="rId5" Target="../media/image35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png" Type="http://schemas.openxmlformats.org/officeDocument/2006/relationships/image"/><Relationship Id="rId3" Target="../media/image3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8.png" Type="http://schemas.openxmlformats.org/officeDocument/2006/relationships/image"/><Relationship Id="rId3" Target="../media/image3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3.png" Type="http://schemas.openxmlformats.org/officeDocument/2006/relationships/image"/><Relationship Id="rId4" Target="../media/image6.png" Type="http://schemas.openxmlformats.org/officeDocument/2006/relationships/image"/><Relationship Id="rId5" Target="../media/image7.png" Type="http://schemas.openxmlformats.org/officeDocument/2006/relationships/image"/><Relationship Id="rId6" Target="../media/image8.png" Type="http://schemas.openxmlformats.org/officeDocument/2006/relationships/image"/><Relationship Id="rId7" Target="../media/image9.png" Type="http://schemas.openxmlformats.org/officeDocument/2006/relationships/image"/><Relationship Id="rId8" Target="../media/image10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9.png" Type="http://schemas.openxmlformats.org/officeDocument/2006/relationships/image"/><Relationship Id="rId3" Target="../media/image3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0.png" Type="http://schemas.openxmlformats.org/officeDocument/2006/relationships/image"/><Relationship Id="rId3" Target="../media/image3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9.png" Type="http://schemas.openxmlformats.org/officeDocument/2006/relationships/image"/><Relationship Id="rId11" Target="../media/image50.png" Type="http://schemas.openxmlformats.org/officeDocument/2006/relationships/image"/><Relationship Id="rId12" Target="../media/image51.png" Type="http://schemas.openxmlformats.org/officeDocument/2006/relationships/image"/><Relationship Id="rId13" Target="../media/image52.png" Type="http://schemas.openxmlformats.org/officeDocument/2006/relationships/image"/><Relationship Id="rId14" Target="../media/image3.png" Type="http://schemas.openxmlformats.org/officeDocument/2006/relationships/image"/><Relationship Id="rId15" Target="../media/image53.png" Type="http://schemas.openxmlformats.org/officeDocument/2006/relationships/image"/><Relationship Id="rId16" Target="../media/image54.png" Type="http://schemas.openxmlformats.org/officeDocument/2006/relationships/image"/><Relationship Id="rId17" Target="../media/image55.png" Type="http://schemas.openxmlformats.org/officeDocument/2006/relationships/image"/><Relationship Id="rId18" Target="../media/image56.jpeg" Type="http://schemas.openxmlformats.org/officeDocument/2006/relationships/image"/><Relationship Id="rId19" Target="../media/image57.jpeg" Type="http://schemas.openxmlformats.org/officeDocument/2006/relationships/image"/><Relationship Id="rId2" Target="../media/image41.png" Type="http://schemas.openxmlformats.org/officeDocument/2006/relationships/image"/><Relationship Id="rId20" Target="../media/image58.jpeg" Type="http://schemas.openxmlformats.org/officeDocument/2006/relationships/image"/><Relationship Id="rId3" Target="../media/image42.png" Type="http://schemas.openxmlformats.org/officeDocument/2006/relationships/image"/><Relationship Id="rId4" Target="../media/image43.png" Type="http://schemas.openxmlformats.org/officeDocument/2006/relationships/image"/><Relationship Id="rId5" Target="../media/image44.png" Type="http://schemas.openxmlformats.org/officeDocument/2006/relationships/image"/><Relationship Id="rId6" Target="../media/image45.png" Type="http://schemas.openxmlformats.org/officeDocument/2006/relationships/image"/><Relationship Id="rId7" Target="../media/image46.png" Type="http://schemas.openxmlformats.org/officeDocument/2006/relationships/image"/><Relationship Id="rId8" Target="../media/image47.png" Type="http://schemas.openxmlformats.org/officeDocument/2006/relationships/image"/><Relationship Id="rId9" Target="../media/image48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3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3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3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3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11.png" Type="http://schemas.openxmlformats.org/officeDocument/2006/relationships/image"/><Relationship Id="rId4" Target="../media/image12.svg" Type="http://schemas.openxmlformats.org/officeDocument/2006/relationships/image"/><Relationship Id="rId5" Target="../media/image13.png" Type="http://schemas.openxmlformats.org/officeDocument/2006/relationships/image"/><Relationship Id="rId6" Target="../media/image14.svg" Type="http://schemas.openxmlformats.org/officeDocument/2006/relationships/image"/><Relationship Id="rId7" Target="../media/image15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svg" Type="http://schemas.openxmlformats.org/officeDocument/2006/relationships/image"/><Relationship Id="rId4" Target="../media/image18.png" Type="http://schemas.openxmlformats.org/officeDocument/2006/relationships/image"/><Relationship Id="rId5" Target="../media/image19.svg" Type="http://schemas.openxmlformats.org/officeDocument/2006/relationships/image"/><Relationship Id="rId6" Target="../media/image20.png" Type="http://schemas.openxmlformats.org/officeDocument/2006/relationships/image"/><Relationship Id="rId7" Target="../media/image21.svg" Type="http://schemas.openxmlformats.org/officeDocument/2006/relationships/image"/><Relationship Id="rId8" Target="../media/image3.png" Type="http://schemas.openxmlformats.org/officeDocument/2006/relationships/image"/><Relationship Id="rId9" Target="../media/image5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22.jpeg" Type="http://schemas.openxmlformats.org/officeDocument/2006/relationships/image"/><Relationship Id="rId4" Target="../media/image23.png" Type="http://schemas.openxmlformats.org/officeDocument/2006/relationships/image"/><Relationship Id="rId5" Target="../media/image24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277041" y="547275"/>
            <a:ext cx="2379706" cy="1189853"/>
          </a:xfrm>
          <a:custGeom>
            <a:avLst/>
            <a:gdLst/>
            <a:ahLst/>
            <a:cxnLst/>
            <a:rect r="r" b="b" t="t" l="l"/>
            <a:pathLst>
              <a:path h="1189853" w="2379706">
                <a:moveTo>
                  <a:pt x="0" y="0"/>
                </a:moveTo>
                <a:lnTo>
                  <a:pt x="2379705" y="0"/>
                </a:lnTo>
                <a:lnTo>
                  <a:pt x="2379705" y="1189852"/>
                </a:lnTo>
                <a:lnTo>
                  <a:pt x="0" y="11898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-2500969" y="1028700"/>
            <a:ext cx="8371329" cy="8371296"/>
            <a:chOff x="0" y="0"/>
            <a:chExt cx="6350000" cy="634997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-11255" t="0" r="-11255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2766820" y="6754020"/>
            <a:ext cx="3103540" cy="3103540"/>
          </a:xfrm>
          <a:custGeom>
            <a:avLst/>
            <a:gdLst/>
            <a:ahLst/>
            <a:cxnLst/>
            <a:rect r="r" b="b" t="t" l="l"/>
            <a:pathLst>
              <a:path h="3103540" w="3103540">
                <a:moveTo>
                  <a:pt x="0" y="0"/>
                </a:moveTo>
                <a:lnTo>
                  <a:pt x="3103540" y="0"/>
                </a:lnTo>
                <a:lnTo>
                  <a:pt x="3103540" y="3103540"/>
                </a:lnTo>
                <a:lnTo>
                  <a:pt x="0" y="310354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877238" y="-113744"/>
            <a:ext cx="2284887" cy="2284887"/>
          </a:xfrm>
          <a:custGeom>
            <a:avLst/>
            <a:gdLst/>
            <a:ahLst/>
            <a:cxnLst/>
            <a:rect r="r" b="b" t="t" l="l"/>
            <a:pathLst>
              <a:path h="2284887" w="2284887">
                <a:moveTo>
                  <a:pt x="0" y="0"/>
                </a:moveTo>
                <a:lnTo>
                  <a:pt x="2284887" y="0"/>
                </a:lnTo>
                <a:lnTo>
                  <a:pt x="2284887" y="2284888"/>
                </a:lnTo>
                <a:lnTo>
                  <a:pt x="0" y="228488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6994590" y="4187446"/>
            <a:ext cx="8882648" cy="31072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139"/>
              </a:lnSpc>
            </a:pPr>
            <a:r>
              <a:rPr lang="en-US" sz="10648" spc="106" b="true">
                <a:solidFill>
                  <a:srgbClr val="191919"/>
                </a:solidFill>
                <a:latin typeface="Aileron Heavy"/>
                <a:ea typeface="Aileron Heavy"/>
                <a:cs typeface="Aileron Heavy"/>
                <a:sym typeface="Aileron Heavy"/>
              </a:rPr>
              <a:t>SAR Oil Spill Detection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994590" y="3127178"/>
            <a:ext cx="8882648" cy="9976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70"/>
              </a:lnSpc>
            </a:pPr>
            <a:r>
              <a:rPr lang="en-US" sz="6816" spc="68" b="true">
                <a:solidFill>
                  <a:srgbClr val="191919"/>
                </a:solidFill>
                <a:latin typeface="Aileron Heavy"/>
                <a:ea typeface="Aileron Heavy"/>
                <a:cs typeface="Aileron Heavy"/>
                <a:sym typeface="Aileron Heavy"/>
              </a:rPr>
              <a:t>Neural Networks for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133409" y="7190542"/>
            <a:ext cx="6714443" cy="6984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49"/>
              </a:lnSpc>
              <a:spcBef>
                <a:spcPct val="0"/>
              </a:spcBef>
            </a:pPr>
            <a:r>
              <a:rPr lang="en-US" sz="3833" spc="114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Applied Data Science Project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133409" y="8043636"/>
            <a:ext cx="4468713" cy="13563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2400" spc="72" b="true">
                <a:solidFill>
                  <a:srgbClr val="191919"/>
                </a:solidFill>
                <a:latin typeface="Aileron Bold"/>
                <a:ea typeface="Aileron Bold"/>
                <a:cs typeface="Aileron Bold"/>
                <a:sym typeface="Aileron Bold"/>
              </a:rPr>
              <a:t>Bianca Bartoli - s322799</a:t>
            </a:r>
          </a:p>
          <a:p>
            <a:pPr algn="l">
              <a:lnSpc>
                <a:spcPts val="3600"/>
              </a:lnSpc>
            </a:pPr>
            <a:r>
              <a:rPr lang="en-US" sz="2400" spc="72" b="true">
                <a:solidFill>
                  <a:srgbClr val="191919"/>
                </a:solidFill>
                <a:latin typeface="Aileron Bold"/>
                <a:ea typeface="Aileron Bold"/>
                <a:cs typeface="Aileron Bold"/>
                <a:sym typeface="Aileron Bold"/>
              </a:rPr>
              <a:t>Carlo Marra - s334220</a:t>
            </a:r>
          </a:p>
          <a:p>
            <a:pPr algn="ctr">
              <a:lnSpc>
                <a:spcPts val="3600"/>
              </a:lnSpc>
              <a:spcBef>
                <a:spcPct val="0"/>
              </a:spcBef>
            </a:pPr>
            <a:r>
              <a:rPr lang="en-US" b="true" sz="2400" spc="72">
                <a:solidFill>
                  <a:srgbClr val="191919"/>
                </a:solidFill>
                <a:latin typeface="Aileron Bold"/>
                <a:ea typeface="Aileron Bold"/>
                <a:cs typeface="Aileron Bold"/>
                <a:sym typeface="Aileron Bold"/>
              </a:rPr>
              <a:t>Alessandro Valenti - s328131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698770" y="8811973"/>
            <a:ext cx="1589230" cy="1589230"/>
          </a:xfrm>
          <a:custGeom>
            <a:avLst/>
            <a:gdLst/>
            <a:ahLst/>
            <a:cxnLst/>
            <a:rect r="r" b="b" t="t" l="l"/>
            <a:pathLst>
              <a:path h="1589230" w="1589230">
                <a:moveTo>
                  <a:pt x="0" y="0"/>
                </a:moveTo>
                <a:lnTo>
                  <a:pt x="1589230" y="0"/>
                </a:lnTo>
                <a:lnTo>
                  <a:pt x="1589230" y="1589230"/>
                </a:lnTo>
                <a:lnTo>
                  <a:pt x="0" y="15892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736220" y="2830474"/>
            <a:ext cx="7142537" cy="3714119"/>
          </a:xfrm>
          <a:custGeom>
            <a:avLst/>
            <a:gdLst/>
            <a:ahLst/>
            <a:cxnLst/>
            <a:rect r="r" b="b" t="t" l="l"/>
            <a:pathLst>
              <a:path h="3714119" w="7142537">
                <a:moveTo>
                  <a:pt x="0" y="0"/>
                </a:moveTo>
                <a:lnTo>
                  <a:pt x="7142537" y="0"/>
                </a:lnTo>
                <a:lnTo>
                  <a:pt x="7142537" y="3714119"/>
                </a:lnTo>
                <a:lnTo>
                  <a:pt x="0" y="371411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true" flipV="true" rot="0">
            <a:off x="11773839" y="7298124"/>
            <a:ext cx="1681154" cy="1681154"/>
          </a:xfrm>
          <a:custGeom>
            <a:avLst/>
            <a:gdLst/>
            <a:ahLst/>
            <a:cxnLst/>
            <a:rect r="r" b="b" t="t" l="l"/>
            <a:pathLst>
              <a:path h="1681154" w="1681154">
                <a:moveTo>
                  <a:pt x="1681154" y="1681154"/>
                </a:moveTo>
                <a:lnTo>
                  <a:pt x="0" y="1681154"/>
                </a:lnTo>
                <a:lnTo>
                  <a:pt x="0" y="0"/>
                </a:lnTo>
                <a:lnTo>
                  <a:pt x="1681154" y="0"/>
                </a:lnTo>
                <a:lnTo>
                  <a:pt x="1681154" y="1681154"/>
                </a:lnTo>
                <a:close/>
              </a:path>
            </a:pathLst>
          </a:custGeom>
          <a:blipFill>
            <a:blip r:embed="rId3"/>
            <a:stretch>
              <a:fillRect l="0" t="0" r="-378042" b="-148582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5" id="5"/>
          <p:cNvSpPr txBox="true"/>
          <p:nvPr/>
        </p:nvSpPr>
        <p:spPr>
          <a:xfrm rot="0">
            <a:off x="1028700" y="379730"/>
            <a:ext cx="7418599" cy="6489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239"/>
              </a:lnSpc>
              <a:spcBef>
                <a:spcPct val="0"/>
              </a:spcBef>
            </a:pPr>
            <a:r>
              <a:rPr lang="en-US" b="true" sz="3999" spc="119">
                <a:solidFill>
                  <a:srgbClr val="191919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PAPER AUGMENTATIONS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1454390"/>
            <a:ext cx="11955936" cy="5334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99"/>
              </a:lnSpc>
              <a:spcBef>
                <a:spcPct val="0"/>
              </a:spcBef>
            </a:pPr>
            <a:r>
              <a:rPr lang="en-US" b="true" sz="2999" spc="89">
                <a:solidFill>
                  <a:srgbClr val="191919"/>
                </a:solidFill>
                <a:latin typeface="Aileron Bold"/>
                <a:ea typeface="Aileron Bold"/>
                <a:cs typeface="Aileron Bold"/>
                <a:sym typeface="Aileron Bold"/>
              </a:rPr>
              <a:t>Starting from the original image, the original paper performs: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35948" y="3212337"/>
            <a:ext cx="5977968" cy="10953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47697" indent="-323848" lvl="1">
              <a:lnSpc>
                <a:spcPts val="4499"/>
              </a:lnSpc>
              <a:buFont typeface="Arial"/>
              <a:buChar char="•"/>
            </a:pPr>
            <a:r>
              <a:rPr lang="en-US" b="true" sz="2999" spc="89">
                <a:solidFill>
                  <a:srgbClr val="191919"/>
                </a:solidFill>
                <a:latin typeface="Aileron Bold"/>
                <a:ea typeface="Aileron Bold"/>
                <a:cs typeface="Aileron Bold"/>
                <a:sym typeface="Aileron Bold"/>
              </a:rPr>
              <a:t>Random resize</a:t>
            </a:r>
          </a:p>
          <a:p>
            <a:pPr algn="just">
              <a:lnSpc>
                <a:spcPts val="4499"/>
              </a:lnSpc>
            </a:pPr>
            <a:r>
              <a:rPr lang="en-US" b="true" sz="2999" spc="89">
                <a:solidFill>
                  <a:srgbClr val="191919"/>
                </a:solidFill>
                <a:latin typeface="Aileron Bold"/>
                <a:ea typeface="Aileron Bold"/>
                <a:cs typeface="Aileron Bold"/>
                <a:sym typeface="Aileron Bold"/>
              </a:rPr>
              <a:t>        </a:t>
            </a:r>
            <a:r>
              <a:rPr lang="en-US" sz="2999" spc="89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with a scale from </a:t>
            </a:r>
            <a:r>
              <a:rPr lang="en-US" sz="2999" i="true" spc="89">
                <a:solidFill>
                  <a:srgbClr val="191919"/>
                </a:solidFill>
                <a:latin typeface="Aileron Italics"/>
                <a:ea typeface="Aileron Italics"/>
                <a:cs typeface="Aileron Italics"/>
                <a:sym typeface="Aileron Italics"/>
              </a:rPr>
              <a:t>0.5x</a:t>
            </a:r>
            <a:r>
              <a:rPr lang="en-US" sz="2999" spc="89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 to </a:t>
            </a:r>
            <a:r>
              <a:rPr lang="en-US" sz="2999" i="true" spc="89">
                <a:solidFill>
                  <a:srgbClr val="191919"/>
                </a:solidFill>
                <a:latin typeface="Aileron Italics"/>
                <a:ea typeface="Aileron Italics"/>
                <a:cs typeface="Aileron Italics"/>
                <a:sym typeface="Aileron Italics"/>
              </a:rPr>
              <a:t>1.5x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15037" y="4736338"/>
            <a:ext cx="3383905" cy="5334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47697" indent="-323848" lvl="1">
              <a:lnSpc>
                <a:spcPts val="4499"/>
              </a:lnSpc>
              <a:buFont typeface="Arial"/>
              <a:buChar char="•"/>
            </a:pPr>
            <a:r>
              <a:rPr lang="en-US" b="true" sz="2999" i="true" spc="89">
                <a:solidFill>
                  <a:srgbClr val="191919"/>
                </a:solidFill>
                <a:latin typeface="Aileron Bold Italics"/>
                <a:ea typeface="Aileron Bold Italics"/>
                <a:cs typeface="Aileron Bold Italics"/>
                <a:sym typeface="Aileron Bold Italics"/>
              </a:rPr>
              <a:t>320x320</a:t>
            </a:r>
            <a:r>
              <a:rPr lang="en-US" b="true" sz="2999" spc="89">
                <a:solidFill>
                  <a:srgbClr val="191919"/>
                </a:solidFill>
                <a:latin typeface="Aileron Bold"/>
                <a:ea typeface="Aileron Bold"/>
                <a:cs typeface="Aileron Bold"/>
                <a:sym typeface="Aileron Bold"/>
              </a:rPr>
              <a:t> Crop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35948" y="5698364"/>
            <a:ext cx="5977968" cy="10953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47697" indent="-323848" lvl="1">
              <a:lnSpc>
                <a:spcPts val="4499"/>
              </a:lnSpc>
              <a:buFont typeface="Arial"/>
              <a:buChar char="•"/>
            </a:pPr>
            <a:r>
              <a:rPr lang="en-US" b="true" sz="2999" spc="89">
                <a:solidFill>
                  <a:srgbClr val="191919"/>
                </a:solidFill>
                <a:latin typeface="Aileron Bold"/>
                <a:ea typeface="Aileron Bold"/>
                <a:cs typeface="Aileron Bold"/>
                <a:sym typeface="Aileron Bold"/>
              </a:rPr>
              <a:t>Horizontal Flip</a:t>
            </a:r>
          </a:p>
          <a:p>
            <a:pPr algn="just">
              <a:lnSpc>
                <a:spcPts val="4499"/>
              </a:lnSpc>
            </a:pPr>
            <a:r>
              <a:rPr lang="en-US" b="true" sz="2999" spc="89">
                <a:solidFill>
                  <a:srgbClr val="191919"/>
                </a:solidFill>
                <a:latin typeface="Aileron Bold"/>
                <a:ea typeface="Aileron Bold"/>
                <a:cs typeface="Aileron Bold"/>
                <a:sym typeface="Aileron Bold"/>
              </a:rPr>
              <a:t>        </a:t>
            </a:r>
            <a:r>
              <a:rPr lang="en-US" sz="2999" spc="89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with a probability of </a:t>
            </a:r>
            <a:r>
              <a:rPr lang="en-US" sz="2999" i="true" spc="89">
                <a:solidFill>
                  <a:srgbClr val="191919"/>
                </a:solidFill>
                <a:latin typeface="Aileron Italics"/>
                <a:ea typeface="Aileron Italics"/>
                <a:cs typeface="Aileron Italics"/>
                <a:sym typeface="Aileron Italics"/>
              </a:rPr>
              <a:t>50%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35948" y="7222364"/>
            <a:ext cx="5977968" cy="10953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47697" indent="-323848" lvl="1">
              <a:lnSpc>
                <a:spcPts val="4499"/>
              </a:lnSpc>
              <a:buFont typeface="Arial"/>
              <a:buChar char="•"/>
            </a:pPr>
            <a:r>
              <a:rPr lang="en-US" b="true" sz="2999" spc="89">
                <a:solidFill>
                  <a:srgbClr val="191919"/>
                </a:solidFill>
                <a:latin typeface="Aileron Bold"/>
                <a:ea typeface="Aileron Bold"/>
                <a:cs typeface="Aileron Bold"/>
                <a:sym typeface="Aileron Bold"/>
              </a:rPr>
              <a:t>Vertical Flip</a:t>
            </a:r>
          </a:p>
          <a:p>
            <a:pPr algn="just">
              <a:lnSpc>
                <a:spcPts val="4499"/>
              </a:lnSpc>
            </a:pPr>
            <a:r>
              <a:rPr lang="en-US" b="true" sz="2999" spc="89">
                <a:solidFill>
                  <a:srgbClr val="191919"/>
                </a:solidFill>
                <a:latin typeface="Aileron Bold"/>
                <a:ea typeface="Aileron Bold"/>
                <a:cs typeface="Aileron Bold"/>
                <a:sym typeface="Aileron Bold"/>
              </a:rPr>
              <a:t>        </a:t>
            </a:r>
            <a:r>
              <a:rPr lang="en-US" sz="2999" spc="89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with a probability of </a:t>
            </a:r>
            <a:r>
              <a:rPr lang="en-US" sz="2999" i="true" spc="89">
                <a:solidFill>
                  <a:srgbClr val="191919"/>
                </a:solidFill>
                <a:latin typeface="Aileron Italics"/>
                <a:ea typeface="Aileron Italics"/>
                <a:cs typeface="Aileron Italics"/>
                <a:sym typeface="Aileron Italics"/>
              </a:rPr>
              <a:t>50%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345972" y="2245303"/>
            <a:ext cx="2252811" cy="441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0"/>
              </a:lnSpc>
              <a:spcBef>
                <a:spcPct val="0"/>
              </a:spcBef>
            </a:pPr>
            <a:r>
              <a:rPr lang="en-US" b="true" sz="2400" spc="72">
                <a:solidFill>
                  <a:srgbClr val="6D6969"/>
                </a:solidFill>
                <a:latin typeface="Aileron Bold"/>
                <a:ea typeface="Aileron Bold"/>
                <a:cs typeface="Aileron Bold"/>
                <a:sym typeface="Aileron Bold"/>
              </a:rPr>
              <a:t>Original Image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200883" y="6744618"/>
            <a:ext cx="2827065" cy="441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0"/>
              </a:lnSpc>
              <a:spcBef>
                <a:spcPct val="0"/>
              </a:spcBef>
            </a:pPr>
            <a:r>
              <a:rPr lang="en-US" b="true" sz="2400" spc="72">
                <a:solidFill>
                  <a:srgbClr val="6D6969"/>
                </a:solidFill>
                <a:latin typeface="Aileron Bold"/>
                <a:ea typeface="Aileron Bold"/>
                <a:cs typeface="Aileron Bold"/>
                <a:sym typeface="Aileron Bold"/>
              </a:rPr>
              <a:t>Augmented Image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698770" y="8811973"/>
            <a:ext cx="1589230" cy="1589230"/>
          </a:xfrm>
          <a:custGeom>
            <a:avLst/>
            <a:gdLst/>
            <a:ahLst/>
            <a:cxnLst/>
            <a:rect r="r" b="b" t="t" l="l"/>
            <a:pathLst>
              <a:path h="1589230" w="1589230">
                <a:moveTo>
                  <a:pt x="0" y="0"/>
                </a:moveTo>
                <a:lnTo>
                  <a:pt x="1589230" y="0"/>
                </a:lnTo>
                <a:lnTo>
                  <a:pt x="1589230" y="1589230"/>
                </a:lnTo>
                <a:lnTo>
                  <a:pt x="0" y="15892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379730"/>
            <a:ext cx="7418599" cy="6489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239"/>
              </a:lnSpc>
              <a:spcBef>
                <a:spcPct val="0"/>
              </a:spcBef>
            </a:pPr>
            <a:r>
              <a:rPr lang="en-US" b="true" sz="3999" spc="119">
                <a:solidFill>
                  <a:srgbClr val="191919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PAPER AUGMENTATIONS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1454390"/>
            <a:ext cx="11955936" cy="5334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99"/>
              </a:lnSpc>
              <a:spcBef>
                <a:spcPct val="0"/>
              </a:spcBef>
            </a:pPr>
            <a:r>
              <a:rPr lang="en-US" b="true" sz="2999" spc="89">
                <a:solidFill>
                  <a:srgbClr val="191919"/>
                </a:solidFill>
                <a:latin typeface="Aileron Bold"/>
                <a:ea typeface="Aileron Bold"/>
                <a:cs typeface="Aileron Bold"/>
                <a:sym typeface="Aileron Bold"/>
              </a:rPr>
              <a:t>Starting from the original image, the original paper performs: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2869936" y="3529006"/>
            <a:ext cx="4238638" cy="4238638"/>
          </a:xfrm>
          <a:custGeom>
            <a:avLst/>
            <a:gdLst/>
            <a:ahLst/>
            <a:cxnLst/>
            <a:rect r="r" b="b" t="t" l="l"/>
            <a:pathLst>
              <a:path h="4238638" w="4238638">
                <a:moveTo>
                  <a:pt x="0" y="0"/>
                </a:moveTo>
                <a:lnTo>
                  <a:pt x="4238638" y="0"/>
                </a:lnTo>
                <a:lnTo>
                  <a:pt x="4238638" y="4238638"/>
                </a:lnTo>
                <a:lnTo>
                  <a:pt x="0" y="42386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443196" y="2938456"/>
            <a:ext cx="5977968" cy="10953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47697" indent="-323848" lvl="1">
              <a:lnSpc>
                <a:spcPts val="4499"/>
              </a:lnSpc>
              <a:buFont typeface="Arial"/>
              <a:buChar char="•"/>
            </a:pPr>
            <a:r>
              <a:rPr lang="en-US" b="true" sz="2999" spc="89">
                <a:solidFill>
                  <a:srgbClr val="191919"/>
                </a:solidFill>
                <a:latin typeface="Aileron Bold"/>
                <a:ea typeface="Aileron Bold"/>
                <a:cs typeface="Aileron Bold"/>
                <a:sym typeface="Aileron Bold"/>
              </a:rPr>
              <a:t>Random resize</a:t>
            </a:r>
          </a:p>
          <a:p>
            <a:pPr algn="just">
              <a:lnSpc>
                <a:spcPts val="4499"/>
              </a:lnSpc>
            </a:pPr>
            <a:r>
              <a:rPr lang="en-US" b="true" sz="2999" spc="89">
                <a:solidFill>
                  <a:srgbClr val="191919"/>
                </a:solidFill>
                <a:latin typeface="Aileron Bold"/>
                <a:ea typeface="Aileron Bold"/>
                <a:cs typeface="Aileron Bold"/>
                <a:sym typeface="Aileron Bold"/>
              </a:rPr>
              <a:t>        </a:t>
            </a:r>
            <a:r>
              <a:rPr lang="en-US" sz="2999" spc="89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with a scale from </a:t>
            </a:r>
            <a:r>
              <a:rPr lang="en-US" sz="2999" i="true" spc="89">
                <a:solidFill>
                  <a:srgbClr val="191919"/>
                </a:solidFill>
                <a:latin typeface="Aileron Italics"/>
                <a:ea typeface="Aileron Italics"/>
                <a:cs typeface="Aileron Italics"/>
                <a:sym typeface="Aileron Italics"/>
              </a:rPr>
              <a:t>0.5x</a:t>
            </a:r>
            <a:r>
              <a:rPr lang="en-US" sz="2999" spc="89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 to </a:t>
            </a:r>
            <a:r>
              <a:rPr lang="en-US" sz="2999" i="true" spc="89">
                <a:solidFill>
                  <a:srgbClr val="191919"/>
                </a:solidFill>
                <a:latin typeface="Aileron Italics"/>
                <a:ea typeface="Aileron Italics"/>
                <a:cs typeface="Aileron Italics"/>
                <a:sym typeface="Aileron Italics"/>
              </a:rPr>
              <a:t>1.5x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422285" y="4462456"/>
            <a:ext cx="3383905" cy="5334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47697" indent="-323848" lvl="1">
              <a:lnSpc>
                <a:spcPts val="4499"/>
              </a:lnSpc>
              <a:buFont typeface="Arial"/>
              <a:buChar char="•"/>
            </a:pPr>
            <a:r>
              <a:rPr lang="en-US" b="true" sz="2999" i="true" spc="89">
                <a:solidFill>
                  <a:srgbClr val="191919"/>
                </a:solidFill>
                <a:latin typeface="Aileron Bold Italics"/>
                <a:ea typeface="Aileron Bold Italics"/>
                <a:cs typeface="Aileron Bold Italics"/>
                <a:sym typeface="Aileron Bold Italics"/>
              </a:rPr>
              <a:t>320x320</a:t>
            </a:r>
            <a:r>
              <a:rPr lang="en-US" b="true" sz="2999" spc="89">
                <a:solidFill>
                  <a:srgbClr val="191919"/>
                </a:solidFill>
                <a:latin typeface="Aileron Bold"/>
                <a:ea typeface="Aileron Bold"/>
                <a:cs typeface="Aileron Bold"/>
                <a:sym typeface="Aileron Bold"/>
              </a:rPr>
              <a:t> Crop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443196" y="5424482"/>
            <a:ext cx="5977968" cy="10953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47697" indent="-323848" lvl="1">
              <a:lnSpc>
                <a:spcPts val="4499"/>
              </a:lnSpc>
              <a:buFont typeface="Arial"/>
              <a:buChar char="•"/>
            </a:pPr>
            <a:r>
              <a:rPr lang="en-US" b="true" sz="2999" spc="89">
                <a:solidFill>
                  <a:srgbClr val="191919"/>
                </a:solidFill>
                <a:latin typeface="Aileron Bold"/>
                <a:ea typeface="Aileron Bold"/>
                <a:cs typeface="Aileron Bold"/>
                <a:sym typeface="Aileron Bold"/>
              </a:rPr>
              <a:t>Horizontal Flip</a:t>
            </a:r>
          </a:p>
          <a:p>
            <a:pPr algn="just">
              <a:lnSpc>
                <a:spcPts val="4499"/>
              </a:lnSpc>
            </a:pPr>
            <a:r>
              <a:rPr lang="en-US" b="true" sz="2999" spc="89">
                <a:solidFill>
                  <a:srgbClr val="191919"/>
                </a:solidFill>
                <a:latin typeface="Aileron Bold"/>
                <a:ea typeface="Aileron Bold"/>
                <a:cs typeface="Aileron Bold"/>
                <a:sym typeface="Aileron Bold"/>
              </a:rPr>
              <a:t>        </a:t>
            </a:r>
            <a:r>
              <a:rPr lang="en-US" sz="2999" spc="89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with a probability of </a:t>
            </a:r>
            <a:r>
              <a:rPr lang="en-US" sz="2999" i="true" spc="89">
                <a:solidFill>
                  <a:srgbClr val="191919"/>
                </a:solidFill>
                <a:latin typeface="Aileron Italics"/>
                <a:ea typeface="Aileron Italics"/>
                <a:cs typeface="Aileron Italics"/>
                <a:sym typeface="Aileron Italics"/>
              </a:rPr>
              <a:t>50%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443196" y="6948483"/>
            <a:ext cx="5977968" cy="10953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47697" indent="-323848" lvl="1">
              <a:lnSpc>
                <a:spcPts val="4499"/>
              </a:lnSpc>
              <a:buFont typeface="Arial"/>
              <a:buChar char="•"/>
            </a:pPr>
            <a:r>
              <a:rPr lang="en-US" b="true" sz="2999" spc="89">
                <a:solidFill>
                  <a:srgbClr val="191919"/>
                </a:solidFill>
                <a:latin typeface="Aileron Bold"/>
                <a:ea typeface="Aileron Bold"/>
                <a:cs typeface="Aileron Bold"/>
                <a:sym typeface="Aileron Bold"/>
              </a:rPr>
              <a:t>Vertical Flip</a:t>
            </a:r>
          </a:p>
          <a:p>
            <a:pPr algn="just">
              <a:lnSpc>
                <a:spcPts val="4499"/>
              </a:lnSpc>
            </a:pPr>
            <a:r>
              <a:rPr lang="en-US" b="true" sz="2999" spc="89">
                <a:solidFill>
                  <a:srgbClr val="191919"/>
                </a:solidFill>
                <a:latin typeface="Aileron Bold"/>
                <a:ea typeface="Aileron Bold"/>
                <a:cs typeface="Aileron Bold"/>
                <a:sym typeface="Aileron Bold"/>
              </a:rPr>
              <a:t>        </a:t>
            </a:r>
            <a:r>
              <a:rPr lang="en-US" sz="2999" spc="89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with a probability of </a:t>
            </a:r>
            <a:r>
              <a:rPr lang="en-US" sz="2999" i="true" spc="89">
                <a:solidFill>
                  <a:srgbClr val="191919"/>
                </a:solidFill>
                <a:latin typeface="Aileron Italics"/>
                <a:ea typeface="Aileron Italics"/>
                <a:cs typeface="Aileron Italics"/>
                <a:sym typeface="Aileron Italics"/>
              </a:rPr>
              <a:t>50%</a:t>
            </a:r>
          </a:p>
        </p:txBody>
      </p:sp>
      <p:sp>
        <p:nvSpPr>
          <p:cNvPr name="Freeform 10" id="10"/>
          <p:cNvSpPr/>
          <p:nvPr/>
        </p:nvSpPr>
        <p:spPr>
          <a:xfrm flipH="true" flipV="true" rot="0">
            <a:off x="8577123" y="3652644"/>
            <a:ext cx="3991362" cy="3991362"/>
          </a:xfrm>
          <a:custGeom>
            <a:avLst/>
            <a:gdLst/>
            <a:ahLst/>
            <a:cxnLst/>
            <a:rect r="r" b="b" t="t" l="l"/>
            <a:pathLst>
              <a:path h="3991362" w="3991362">
                <a:moveTo>
                  <a:pt x="3991362" y="3991362"/>
                </a:moveTo>
                <a:lnTo>
                  <a:pt x="0" y="3991362"/>
                </a:lnTo>
                <a:lnTo>
                  <a:pt x="0" y="0"/>
                </a:lnTo>
                <a:lnTo>
                  <a:pt x="3991362" y="0"/>
                </a:lnTo>
                <a:lnTo>
                  <a:pt x="3991362" y="3991362"/>
                </a:lnTo>
                <a:close/>
              </a:path>
            </a:pathLst>
          </a:custGeom>
          <a:blipFill>
            <a:blip r:embed="rId4"/>
            <a:stretch>
              <a:fillRect l="0" t="0" r="-378042" b="-148582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379730"/>
            <a:ext cx="8417156" cy="6489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239"/>
              </a:lnSpc>
              <a:spcBef>
                <a:spcPct val="0"/>
              </a:spcBef>
            </a:pPr>
            <a:r>
              <a:rPr lang="en-US" b="true" sz="3999" spc="119">
                <a:solidFill>
                  <a:srgbClr val="191919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PROPOSED AUGMENTATIONS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1090806"/>
            <a:ext cx="5441231" cy="5334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697" indent="-323848" lvl="1">
              <a:lnSpc>
                <a:spcPts val="4499"/>
              </a:lnSpc>
              <a:buFont typeface="Arial"/>
              <a:buChar char="•"/>
            </a:pPr>
            <a:r>
              <a:rPr lang="en-US" b="true" sz="2999" spc="89">
                <a:solidFill>
                  <a:srgbClr val="191919"/>
                </a:solidFill>
                <a:latin typeface="Aileron Bold"/>
                <a:ea typeface="Aileron Bold"/>
                <a:cs typeface="Aileron Bold"/>
                <a:sym typeface="Aileron Bold"/>
              </a:rPr>
              <a:t>Focused Crop on Oil Spill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8511882"/>
            <a:ext cx="5960864" cy="10953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697" indent="-323848" lvl="1">
              <a:lnSpc>
                <a:spcPts val="4499"/>
              </a:lnSpc>
              <a:buFont typeface="Arial"/>
              <a:buChar char="•"/>
            </a:pPr>
            <a:r>
              <a:rPr lang="en-US" b="true" sz="2999" spc="89">
                <a:solidFill>
                  <a:srgbClr val="191919"/>
                </a:solidFill>
                <a:latin typeface="Aileron Bold"/>
                <a:ea typeface="Aileron Bold"/>
                <a:cs typeface="Aileron Bold"/>
                <a:sym typeface="Aileron Bold"/>
              </a:rPr>
              <a:t>Sliding window for the Crop</a:t>
            </a:r>
          </a:p>
          <a:p>
            <a:pPr algn="l" marL="647697" indent="-323848" lvl="1">
              <a:lnSpc>
                <a:spcPts val="4499"/>
              </a:lnSpc>
              <a:buFont typeface="Arial"/>
              <a:buChar char="•"/>
            </a:pPr>
            <a:r>
              <a:rPr lang="en-US" b="true" sz="2999" spc="89">
                <a:solidFill>
                  <a:srgbClr val="191919"/>
                </a:solidFill>
                <a:latin typeface="Aileron Bold"/>
                <a:ea typeface="Aileron Bold"/>
                <a:cs typeface="Aileron Bold"/>
                <a:sym typeface="Aileron Bold"/>
              </a:rPr>
              <a:t>Despeckling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499718" y="2080895"/>
            <a:ext cx="5644734" cy="2935262"/>
          </a:xfrm>
          <a:custGeom>
            <a:avLst/>
            <a:gdLst/>
            <a:ahLst/>
            <a:cxnLst/>
            <a:rect r="r" b="b" t="t" l="l"/>
            <a:pathLst>
              <a:path h="2935262" w="5644734">
                <a:moveTo>
                  <a:pt x="0" y="0"/>
                </a:moveTo>
                <a:lnTo>
                  <a:pt x="5644734" y="0"/>
                </a:lnTo>
                <a:lnTo>
                  <a:pt x="5644734" y="2935261"/>
                </a:lnTo>
                <a:lnTo>
                  <a:pt x="0" y="29352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99718" y="5205146"/>
            <a:ext cx="5644734" cy="2935262"/>
          </a:xfrm>
          <a:custGeom>
            <a:avLst/>
            <a:gdLst/>
            <a:ahLst/>
            <a:cxnLst/>
            <a:rect r="r" b="b" t="t" l="l"/>
            <a:pathLst>
              <a:path h="2935262" w="5644734">
                <a:moveTo>
                  <a:pt x="0" y="0"/>
                </a:moveTo>
                <a:lnTo>
                  <a:pt x="5644734" y="0"/>
                </a:lnTo>
                <a:lnTo>
                  <a:pt x="5644734" y="2935261"/>
                </a:lnTo>
                <a:lnTo>
                  <a:pt x="0" y="293526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190791" y="2291635"/>
            <a:ext cx="2513782" cy="2513782"/>
          </a:xfrm>
          <a:custGeom>
            <a:avLst/>
            <a:gdLst/>
            <a:ahLst/>
            <a:cxnLst/>
            <a:rect r="r" b="b" t="t" l="l"/>
            <a:pathLst>
              <a:path h="2513782" w="2513782">
                <a:moveTo>
                  <a:pt x="0" y="0"/>
                </a:moveTo>
                <a:lnTo>
                  <a:pt x="2513781" y="0"/>
                </a:lnTo>
                <a:lnTo>
                  <a:pt x="2513781" y="2513782"/>
                </a:lnTo>
                <a:lnTo>
                  <a:pt x="0" y="251378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3031287" y="2291635"/>
            <a:ext cx="2513782" cy="2513782"/>
          </a:xfrm>
          <a:custGeom>
            <a:avLst/>
            <a:gdLst/>
            <a:ahLst/>
            <a:cxnLst/>
            <a:rect r="r" b="b" t="t" l="l"/>
            <a:pathLst>
              <a:path h="2513782" w="2513782">
                <a:moveTo>
                  <a:pt x="0" y="0"/>
                </a:moveTo>
                <a:lnTo>
                  <a:pt x="2513782" y="0"/>
                </a:lnTo>
                <a:lnTo>
                  <a:pt x="2513782" y="2513782"/>
                </a:lnTo>
                <a:lnTo>
                  <a:pt x="0" y="251378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190791" y="5437744"/>
            <a:ext cx="2470066" cy="2470066"/>
          </a:xfrm>
          <a:custGeom>
            <a:avLst/>
            <a:gdLst/>
            <a:ahLst/>
            <a:cxnLst/>
            <a:rect r="r" b="b" t="t" l="l"/>
            <a:pathLst>
              <a:path h="2470066" w="2470066">
                <a:moveTo>
                  <a:pt x="0" y="0"/>
                </a:moveTo>
                <a:lnTo>
                  <a:pt x="2470065" y="0"/>
                </a:lnTo>
                <a:lnTo>
                  <a:pt x="2470065" y="2470065"/>
                </a:lnTo>
                <a:lnTo>
                  <a:pt x="0" y="247006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3009429" y="5437744"/>
            <a:ext cx="2470066" cy="2470066"/>
          </a:xfrm>
          <a:custGeom>
            <a:avLst/>
            <a:gdLst/>
            <a:ahLst/>
            <a:cxnLst/>
            <a:rect r="r" b="b" t="t" l="l"/>
            <a:pathLst>
              <a:path h="2470066" w="2470066">
                <a:moveTo>
                  <a:pt x="0" y="0"/>
                </a:moveTo>
                <a:lnTo>
                  <a:pt x="2470066" y="0"/>
                </a:lnTo>
                <a:lnTo>
                  <a:pt x="2470066" y="2470065"/>
                </a:lnTo>
                <a:lnTo>
                  <a:pt x="0" y="247006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499718" y="1650498"/>
            <a:ext cx="5644734" cy="3564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904"/>
              </a:lnSpc>
            </a:pPr>
            <a:r>
              <a:rPr lang="en-US" b="true" sz="2074" spc="80">
                <a:solidFill>
                  <a:srgbClr val="6D6969"/>
                </a:solidFill>
                <a:latin typeface="Aileron Bold"/>
                <a:ea typeface="Aileron Bold"/>
                <a:cs typeface="Aileron Bold"/>
                <a:sym typeface="Aileron Bold"/>
              </a:rPr>
              <a:t>Original Image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125217" y="1650498"/>
            <a:ext cx="6354278" cy="3564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904"/>
              </a:lnSpc>
            </a:pPr>
            <a:r>
              <a:rPr lang="en-US" b="true" sz="2074" spc="80">
                <a:solidFill>
                  <a:srgbClr val="6D6969"/>
                </a:solidFill>
                <a:latin typeface="Aileron Bold"/>
                <a:ea typeface="Aileron Bold"/>
                <a:cs typeface="Aileron Bold"/>
                <a:sym typeface="Aileron Bold"/>
              </a:rPr>
              <a:t>Focused Crop Examples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16698770" y="8811973"/>
            <a:ext cx="1589230" cy="1589230"/>
          </a:xfrm>
          <a:custGeom>
            <a:avLst/>
            <a:gdLst/>
            <a:ahLst/>
            <a:cxnLst/>
            <a:rect r="r" b="b" t="t" l="l"/>
            <a:pathLst>
              <a:path h="1589230" w="1589230">
                <a:moveTo>
                  <a:pt x="0" y="0"/>
                </a:moveTo>
                <a:lnTo>
                  <a:pt x="1589230" y="0"/>
                </a:lnTo>
                <a:lnTo>
                  <a:pt x="1589230" y="1589230"/>
                </a:lnTo>
                <a:lnTo>
                  <a:pt x="0" y="158923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8772575" y="233043"/>
            <a:ext cx="836430" cy="836430"/>
          </a:xfrm>
          <a:custGeom>
            <a:avLst/>
            <a:gdLst/>
            <a:ahLst/>
            <a:cxnLst/>
            <a:rect r="r" b="b" t="t" l="l"/>
            <a:pathLst>
              <a:path h="836430" w="836430">
                <a:moveTo>
                  <a:pt x="0" y="0"/>
                </a:moveTo>
                <a:lnTo>
                  <a:pt x="836431" y="0"/>
                </a:lnTo>
                <a:lnTo>
                  <a:pt x="836431" y="836430"/>
                </a:lnTo>
                <a:lnTo>
                  <a:pt x="0" y="83643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2555" r="0" b="-22555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913248" y="3872710"/>
            <a:ext cx="11129613" cy="29603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1789"/>
              </a:lnSpc>
            </a:pPr>
            <a:r>
              <a:rPr lang="en-US" b="true" sz="8999" spc="269">
                <a:solidFill>
                  <a:srgbClr val="FFFFFF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IMPLEMENTATION</a:t>
            </a:r>
          </a:p>
          <a:p>
            <a:pPr algn="r" marL="0" indent="0" lvl="0">
              <a:lnSpc>
                <a:spcPts val="11789"/>
              </a:lnSpc>
              <a:spcBef>
                <a:spcPct val="0"/>
              </a:spcBef>
            </a:pPr>
            <a:r>
              <a:rPr lang="en-US" b="true" sz="8999" spc="269">
                <a:solidFill>
                  <a:srgbClr val="FFFFFF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&amp; TRAINING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698770" y="8811973"/>
            <a:ext cx="1589230" cy="1589230"/>
          </a:xfrm>
          <a:custGeom>
            <a:avLst/>
            <a:gdLst/>
            <a:ahLst/>
            <a:cxnLst/>
            <a:rect r="r" b="b" t="t" l="l"/>
            <a:pathLst>
              <a:path h="1589230" w="1589230">
                <a:moveTo>
                  <a:pt x="0" y="0"/>
                </a:moveTo>
                <a:lnTo>
                  <a:pt x="1589230" y="0"/>
                </a:lnTo>
                <a:lnTo>
                  <a:pt x="1589230" y="1589230"/>
                </a:lnTo>
                <a:lnTo>
                  <a:pt x="0" y="15892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56895" y="1250983"/>
            <a:ext cx="15283896" cy="8597191"/>
          </a:xfrm>
          <a:custGeom>
            <a:avLst/>
            <a:gdLst/>
            <a:ahLst/>
            <a:cxnLst/>
            <a:rect r="r" b="b" t="t" l="l"/>
            <a:pathLst>
              <a:path h="8597191" w="15283896">
                <a:moveTo>
                  <a:pt x="0" y="0"/>
                </a:moveTo>
                <a:lnTo>
                  <a:pt x="15283896" y="0"/>
                </a:lnTo>
                <a:lnTo>
                  <a:pt x="15283896" y="8597191"/>
                </a:lnTo>
                <a:lnTo>
                  <a:pt x="0" y="859719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56895" y="602012"/>
            <a:ext cx="8487105" cy="6489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239"/>
              </a:lnSpc>
              <a:spcBef>
                <a:spcPct val="0"/>
              </a:spcBef>
            </a:pPr>
            <a:r>
              <a:rPr lang="en-US" b="true" sz="3999" spc="119">
                <a:solidFill>
                  <a:srgbClr val="191919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GENERAL OVERVIEW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698770" y="8811973"/>
            <a:ext cx="1589230" cy="1589230"/>
          </a:xfrm>
          <a:custGeom>
            <a:avLst/>
            <a:gdLst/>
            <a:ahLst/>
            <a:cxnLst/>
            <a:rect r="r" b="b" t="t" l="l"/>
            <a:pathLst>
              <a:path h="1589230" w="1589230">
                <a:moveTo>
                  <a:pt x="0" y="0"/>
                </a:moveTo>
                <a:lnTo>
                  <a:pt x="1589230" y="0"/>
                </a:lnTo>
                <a:lnTo>
                  <a:pt x="1589230" y="1589230"/>
                </a:lnTo>
                <a:lnTo>
                  <a:pt x="0" y="15892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37364" y="649637"/>
            <a:ext cx="16956021" cy="9050276"/>
          </a:xfrm>
          <a:custGeom>
            <a:avLst/>
            <a:gdLst/>
            <a:ahLst/>
            <a:cxnLst/>
            <a:rect r="r" b="b" t="t" l="l"/>
            <a:pathLst>
              <a:path h="9050276" w="16956021">
                <a:moveTo>
                  <a:pt x="0" y="0"/>
                </a:moveTo>
                <a:lnTo>
                  <a:pt x="16956021" y="0"/>
                </a:lnTo>
                <a:lnTo>
                  <a:pt x="16956021" y="9050277"/>
                </a:lnTo>
                <a:lnTo>
                  <a:pt x="0" y="905027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56895" y="602012"/>
            <a:ext cx="8487105" cy="6489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239"/>
              </a:lnSpc>
              <a:spcBef>
                <a:spcPct val="0"/>
              </a:spcBef>
            </a:pPr>
            <a:r>
              <a:rPr lang="en-US" b="true" sz="3999" spc="119">
                <a:solidFill>
                  <a:srgbClr val="191919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MODELS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1729895" y="6222800"/>
            <a:ext cx="1362125" cy="1034135"/>
          </a:xfrm>
          <a:custGeom>
            <a:avLst/>
            <a:gdLst/>
            <a:ahLst/>
            <a:cxnLst/>
            <a:rect r="r" b="b" t="t" l="l"/>
            <a:pathLst>
              <a:path h="1034135" w="1362125">
                <a:moveTo>
                  <a:pt x="0" y="0"/>
                </a:moveTo>
                <a:lnTo>
                  <a:pt x="1362125" y="0"/>
                </a:lnTo>
                <a:lnTo>
                  <a:pt x="1362125" y="1034134"/>
                </a:lnTo>
                <a:lnTo>
                  <a:pt x="0" y="103413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904" t="-1815" r="-2567" b="-1069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644730" y="7305071"/>
            <a:ext cx="3438610" cy="1206671"/>
          </a:xfrm>
          <a:custGeom>
            <a:avLst/>
            <a:gdLst/>
            <a:ahLst/>
            <a:cxnLst/>
            <a:rect r="r" b="b" t="t" l="l"/>
            <a:pathLst>
              <a:path h="1206671" w="3438610">
                <a:moveTo>
                  <a:pt x="0" y="0"/>
                </a:moveTo>
                <a:lnTo>
                  <a:pt x="3438610" y="0"/>
                </a:lnTo>
                <a:lnTo>
                  <a:pt x="3438610" y="1206671"/>
                </a:lnTo>
                <a:lnTo>
                  <a:pt x="0" y="120667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773" t="-1968" r="-379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1098398" y="8334391"/>
            <a:ext cx="158301" cy="158301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00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1643496" y="8180643"/>
            <a:ext cx="172798" cy="172798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00"/>
                </a:lnSpc>
              </a:pPr>
            </a:p>
          </p:txBody>
        </p:sp>
      </p:grpSp>
      <p:sp>
        <p:nvSpPr>
          <p:cNvPr name="AutoShape 13" id="13"/>
          <p:cNvSpPr/>
          <p:nvPr/>
        </p:nvSpPr>
        <p:spPr>
          <a:xfrm>
            <a:off x="11107923" y="7302140"/>
            <a:ext cx="2595459" cy="5863"/>
          </a:xfrm>
          <a:prstGeom prst="line">
            <a:avLst/>
          </a:prstGeom>
          <a:ln cap="flat" w="19050">
            <a:solidFill>
              <a:srgbClr val="000000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AutoShape 14" id="14"/>
          <p:cNvSpPr/>
          <p:nvPr/>
        </p:nvSpPr>
        <p:spPr>
          <a:xfrm>
            <a:off x="13861788" y="7936982"/>
            <a:ext cx="345562" cy="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531602" y="1381393"/>
            <a:ext cx="3237137" cy="558406"/>
          </a:xfrm>
          <a:custGeom>
            <a:avLst/>
            <a:gdLst/>
            <a:ahLst/>
            <a:cxnLst/>
            <a:rect r="r" b="b" t="t" l="l"/>
            <a:pathLst>
              <a:path h="558406" w="3237137">
                <a:moveTo>
                  <a:pt x="0" y="0"/>
                </a:moveTo>
                <a:lnTo>
                  <a:pt x="3237137" y="0"/>
                </a:lnTo>
                <a:lnTo>
                  <a:pt x="3237137" y="558407"/>
                </a:lnTo>
                <a:lnTo>
                  <a:pt x="0" y="5584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aphicFrame>
        <p:nvGraphicFramePr>
          <p:cNvPr name="Table 3" id="3"/>
          <p:cNvGraphicFramePr>
            <a:graphicFrameLocks noGrp="true"/>
          </p:cNvGraphicFramePr>
          <p:nvPr/>
        </p:nvGraphicFramePr>
        <p:xfrm>
          <a:off x="9798209" y="3310327"/>
          <a:ext cx="6752600" cy="5500581"/>
        </p:xfrm>
        <a:graphic>
          <a:graphicData uri="http://schemas.openxmlformats.org/drawingml/2006/table">
            <a:tbl>
              <a:tblPr/>
              <a:tblGrid>
                <a:gridCol w="2250867"/>
                <a:gridCol w="2250867"/>
                <a:gridCol w="2250867"/>
              </a:tblGrid>
              <a:tr h="105892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 b="true">
                          <a:solidFill>
                            <a:srgbClr val="FFFFFF"/>
                          </a:solidFill>
                          <a:latin typeface="Aileron Bold"/>
                          <a:ea typeface="Aileron Bold"/>
                          <a:cs typeface="Aileron Bold"/>
                          <a:sym typeface="Aileron Bold"/>
                        </a:rPr>
                        <a:t>Class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191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 b="true">
                          <a:solidFill>
                            <a:srgbClr val="FFFFFF"/>
                          </a:solidFill>
                          <a:latin typeface="Aileron Bold"/>
                          <a:ea typeface="Aileron Bold"/>
                          <a:cs typeface="Aileron Bold"/>
                          <a:sym typeface="Aileron Bold"/>
                        </a:rPr>
                        <a:t>Pixels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191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 b="true">
                          <a:solidFill>
                            <a:srgbClr val="FFFFFF"/>
                          </a:solidFill>
                          <a:latin typeface="Aileron Bold"/>
                          <a:ea typeface="Aileron Bold"/>
                          <a:cs typeface="Aileron Bold"/>
                          <a:sym typeface="Aileron Bold"/>
                        </a:rPr>
                        <a:t>Loss Weight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1919"/>
                    </a:solidFill>
                  </a:tcPr>
                </a:tc>
              </a:tr>
              <a:tr h="88431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Sea Surface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797.7M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8431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Oil Spill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9.1M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8431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Look-alike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50.4M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0441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Ships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E0E0E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0.3M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E0E0E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4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8431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Land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45.7M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4" id="4"/>
          <p:cNvSpPr txBox="true"/>
          <p:nvPr/>
        </p:nvSpPr>
        <p:spPr>
          <a:xfrm rot="0">
            <a:off x="656895" y="602012"/>
            <a:ext cx="8487105" cy="6489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239"/>
              </a:lnSpc>
              <a:spcBef>
                <a:spcPct val="0"/>
              </a:spcBef>
            </a:pPr>
            <a:r>
              <a:rPr lang="en-US" b="true" sz="3999" spc="119">
                <a:solidFill>
                  <a:srgbClr val="191919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TRAINING METHOD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56895" y="1374847"/>
            <a:ext cx="4548882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47702" indent="-323851" lvl="1">
              <a:lnSpc>
                <a:spcPts val="4200"/>
              </a:lnSpc>
              <a:buFont typeface="Arial"/>
              <a:buChar char="•"/>
            </a:pPr>
            <a:r>
              <a:rPr lang="en-US" b="true" sz="3000">
                <a:solidFill>
                  <a:srgbClr val="191919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Training framework: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311104" y="2004133"/>
            <a:ext cx="5839067" cy="15443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80"/>
              </a:lnSpc>
            </a:pPr>
            <a:r>
              <a:rPr lang="en-US" sz="2200">
                <a:solidFill>
                  <a:srgbClr val="191919"/>
                </a:solidFill>
                <a:latin typeface="Open Sans"/>
                <a:ea typeface="Open Sans"/>
                <a:cs typeface="Open Sans"/>
                <a:sym typeface="Open Sans"/>
              </a:rPr>
              <a:t>We chose PyTorch Lightning for its modular workflow, which simplifies data handling, training, and testing, ensuring efficient and organized development.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113193" y="1374847"/>
            <a:ext cx="2243931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47702" indent="-323851" lvl="1">
              <a:lnSpc>
                <a:spcPts val="4200"/>
              </a:lnSpc>
              <a:buFont typeface="Arial"/>
              <a:buChar char="•"/>
            </a:pPr>
            <a:r>
              <a:rPr lang="en-US" b="true" sz="3000">
                <a:solidFill>
                  <a:srgbClr val="191919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Dataset: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798209" y="2004133"/>
            <a:ext cx="7244605" cy="11537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80"/>
              </a:lnSpc>
            </a:pPr>
            <a:r>
              <a:rPr lang="en-US" sz="2200">
                <a:solidFill>
                  <a:srgbClr val="191919"/>
                </a:solidFill>
                <a:latin typeface="Open Sans"/>
                <a:ea typeface="Open Sans"/>
                <a:cs typeface="Open Sans"/>
                <a:sym typeface="Open Sans"/>
              </a:rPr>
              <a:t>We deal with an imbalanced dataset. To account for it, we applied this weighting scheme to the loss function of the trained models: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56895" y="3961636"/>
            <a:ext cx="3357562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47702" indent="-323851" lvl="1">
              <a:lnSpc>
                <a:spcPts val="4200"/>
              </a:lnSpc>
              <a:buFont typeface="Arial"/>
              <a:buChar char="•"/>
            </a:pPr>
            <a:r>
              <a:rPr lang="en-US" b="true" sz="3000">
                <a:solidFill>
                  <a:srgbClr val="191919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Model Details:</a:t>
            </a:r>
          </a:p>
        </p:txBody>
      </p:sp>
      <p:graphicFrame>
        <p:nvGraphicFramePr>
          <p:cNvPr name="Table 10" id="10"/>
          <p:cNvGraphicFramePr>
            <a:graphicFrameLocks noGrp="true"/>
          </p:cNvGraphicFramePr>
          <p:nvPr/>
        </p:nvGraphicFramePr>
        <p:xfrm>
          <a:off x="1311104" y="4628386"/>
          <a:ext cx="6752600" cy="4828105"/>
        </p:xfrm>
        <a:graphic>
          <a:graphicData uri="http://schemas.openxmlformats.org/drawingml/2006/table">
            <a:tbl>
              <a:tblPr/>
              <a:tblGrid>
                <a:gridCol w="2250867"/>
                <a:gridCol w="2250867"/>
                <a:gridCol w="2250867"/>
              </a:tblGrid>
              <a:tr h="126730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 b="true">
                          <a:solidFill>
                            <a:srgbClr val="FFFFFF"/>
                          </a:solidFill>
                          <a:latin typeface="Aileron Bold"/>
                          <a:ea typeface="Aileron Bold"/>
                          <a:cs typeface="Aileron Bold"/>
                          <a:sym typeface="Aileron Bold"/>
                        </a:rPr>
                        <a:t>Model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191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 b="true">
                          <a:solidFill>
                            <a:srgbClr val="FFFFFF"/>
                          </a:solidFill>
                          <a:latin typeface="Aileron Bold"/>
                          <a:ea typeface="Aileron Bold"/>
                          <a:cs typeface="Aileron Bold"/>
                          <a:sym typeface="Aileron Bold"/>
                        </a:rPr>
                        <a:t>Backbone Architecture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191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 b="true">
                          <a:solidFill>
                            <a:srgbClr val="FFFFFF"/>
                          </a:solidFill>
                          <a:latin typeface="Aileron Bold"/>
                          <a:ea typeface="Aileron Bold"/>
                          <a:cs typeface="Aileron Bold"/>
                          <a:sym typeface="Aileron Bold"/>
                        </a:rPr>
                        <a:t>Learning rate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1919"/>
                    </a:solidFill>
                  </a:tcPr>
                </a:tc>
              </a:tr>
              <a:tr h="88517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U-Net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ResNet-101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0.0001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8517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LinkNet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ResNet-101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0.00005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8517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PSPNet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ResNet-101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0.0001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0528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DeepLab3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E0E0E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MobileNet3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E0E0E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0.0001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2555" r="0" b="-22555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913248" y="3872710"/>
            <a:ext cx="11129613" cy="29603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1789"/>
              </a:lnSpc>
            </a:pPr>
            <a:r>
              <a:rPr lang="en-US" b="true" sz="8999" spc="269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EXPERIMENT</a:t>
            </a:r>
          </a:p>
          <a:p>
            <a:pPr algn="r" marL="0" indent="0" lvl="0">
              <a:lnSpc>
                <a:spcPts val="11789"/>
              </a:lnSpc>
              <a:spcBef>
                <a:spcPct val="0"/>
              </a:spcBef>
            </a:pPr>
            <a:r>
              <a:rPr lang="en-US" b="true" sz="8999" spc="269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&amp; RESULTS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13393926" y="1480435"/>
          <a:ext cx="4577685" cy="5924550"/>
        </p:xfrm>
        <a:graphic>
          <a:graphicData uri="http://schemas.openxmlformats.org/drawingml/2006/table">
            <a:tbl>
              <a:tblPr/>
              <a:tblGrid>
                <a:gridCol w="2288842"/>
                <a:gridCol w="2288842"/>
              </a:tblGrid>
              <a:tr h="84362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 b="true">
                          <a:solidFill>
                            <a:srgbClr val="FFFFFF"/>
                          </a:solidFill>
                          <a:latin typeface="Aileron Bold"/>
                          <a:ea typeface="Aileron Bold"/>
                          <a:cs typeface="Aileron Bold"/>
                          <a:sym typeface="Aileron Bold"/>
                        </a:rPr>
                        <a:t>Class Label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191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 b="true">
                          <a:solidFill>
                            <a:srgbClr val="FFFFFF"/>
                          </a:solidFill>
                          <a:latin typeface="Aileron Bold"/>
                          <a:ea typeface="Aileron Bold"/>
                          <a:cs typeface="Aileron Bold"/>
                          <a:sym typeface="Aileron Bold"/>
                        </a:rPr>
                        <a:t>IoU Score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1919"/>
                    </a:solidFill>
                  </a:tcPr>
                </a:tc>
              </a:tr>
              <a:tr h="84362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Sea Surface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0.9555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4362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 b="true">
                          <a:solidFill>
                            <a:srgbClr val="000000"/>
                          </a:solidFill>
                          <a:latin typeface="Aileron Bold"/>
                          <a:ea typeface="Aileron Bold"/>
                          <a:cs typeface="Aileron Bold"/>
                          <a:sym typeface="Aileron Bold"/>
                        </a:rPr>
                        <a:t>Oil Spill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 b="true">
                          <a:solidFill>
                            <a:srgbClr val="000000"/>
                          </a:solidFill>
                          <a:latin typeface="Aileron Bold"/>
                          <a:ea typeface="Aileron Bold"/>
                          <a:cs typeface="Aileron Bold"/>
                          <a:sym typeface="Aileron Bold"/>
                        </a:rPr>
                        <a:t>0.5554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4362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Look-alike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 0.4918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6279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Ships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E0E0E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0.2672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4362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Land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0.9500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4362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 b="true">
                          <a:solidFill>
                            <a:srgbClr val="000000"/>
                          </a:solidFill>
                          <a:latin typeface="Aileron Bold"/>
                          <a:ea typeface="Aileron Bold"/>
                          <a:cs typeface="Aileron Bold"/>
                          <a:sym typeface="Aileron Bold"/>
                        </a:rPr>
                        <a:t>Mean IoU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 b="true">
                          <a:solidFill>
                            <a:srgbClr val="000000"/>
                          </a:solidFill>
                          <a:latin typeface="Aileron Bold"/>
                          <a:ea typeface="Aileron Bold"/>
                          <a:cs typeface="Aileron Bold"/>
                          <a:sym typeface="Aileron Bold"/>
                        </a:rPr>
                        <a:t> 0.6440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pSp>
        <p:nvGrpSpPr>
          <p:cNvPr name="Group 3" id="3"/>
          <p:cNvGrpSpPr/>
          <p:nvPr/>
        </p:nvGrpSpPr>
        <p:grpSpPr>
          <a:xfrm rot="0">
            <a:off x="1028700" y="7256630"/>
            <a:ext cx="10115614" cy="410719"/>
            <a:chOff x="0" y="0"/>
            <a:chExt cx="13487486" cy="547626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6292668" y="0"/>
              <a:ext cx="547626" cy="547626"/>
              <a:chOff x="0" y="0"/>
              <a:chExt cx="812800" cy="812800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0000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76200" y="0"/>
                <a:ext cx="660400" cy="7366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600"/>
                  </a:lnSpc>
                </a:pPr>
              </a:p>
            </p:txBody>
          </p:sp>
        </p:grpSp>
        <p:sp>
          <p:nvSpPr>
            <p:cNvPr name="TextBox 7" id="7"/>
            <p:cNvSpPr txBox="true"/>
            <p:nvPr/>
          </p:nvSpPr>
          <p:spPr>
            <a:xfrm rot="0">
              <a:off x="7073633" y="-16382"/>
              <a:ext cx="1836440" cy="5137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00"/>
                </a:lnSpc>
                <a:spcBef>
                  <a:spcPct val="0"/>
                </a:spcBef>
              </a:pPr>
              <a:r>
                <a:rPr lang="en-US" sz="2200" spc="66">
                  <a:solidFill>
                    <a:srgbClr val="000000"/>
                  </a:solidFill>
                  <a:latin typeface="Aileron"/>
                  <a:ea typeface="Aileron"/>
                  <a:cs typeface="Aileron"/>
                  <a:sym typeface="Aileron"/>
                </a:rPr>
                <a:t>Look-alike</a:t>
              </a:r>
            </a:p>
          </p:txBody>
        </p:sp>
        <p:grpSp>
          <p:nvGrpSpPr>
            <p:cNvPr name="Group 8" id="8"/>
            <p:cNvGrpSpPr/>
            <p:nvPr/>
          </p:nvGrpSpPr>
          <p:grpSpPr>
            <a:xfrm rot="0">
              <a:off x="3492630" y="0"/>
              <a:ext cx="547626" cy="547626"/>
              <a:chOff x="0" y="0"/>
              <a:chExt cx="812800" cy="812800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3FFFF"/>
              </a:solidFill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76200" y="0"/>
                <a:ext cx="660400" cy="7366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600"/>
                  </a:lnSpc>
                </a:pPr>
              </a:p>
            </p:txBody>
          </p:sp>
        </p:grpSp>
        <p:sp>
          <p:nvSpPr>
            <p:cNvPr name="TextBox 11" id="11"/>
            <p:cNvSpPr txBox="true"/>
            <p:nvPr/>
          </p:nvSpPr>
          <p:spPr>
            <a:xfrm rot="0">
              <a:off x="4290533" y="-16382"/>
              <a:ext cx="1354435" cy="5137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00"/>
                </a:lnSpc>
                <a:spcBef>
                  <a:spcPct val="0"/>
                </a:spcBef>
              </a:pPr>
              <a:r>
                <a:rPr lang="en-US" sz="2200" spc="66">
                  <a:solidFill>
                    <a:srgbClr val="000000"/>
                  </a:solidFill>
                  <a:latin typeface="Aileron"/>
                  <a:ea typeface="Aileron"/>
                  <a:cs typeface="Aileron"/>
                  <a:sym typeface="Aileron"/>
                </a:rPr>
                <a:t>Oil Spill</a:t>
              </a:r>
            </a:p>
          </p:txBody>
        </p:sp>
        <p:grpSp>
          <p:nvGrpSpPr>
            <p:cNvPr name="Group 12" id="12"/>
            <p:cNvGrpSpPr/>
            <p:nvPr/>
          </p:nvGrpSpPr>
          <p:grpSpPr>
            <a:xfrm rot="0">
              <a:off x="11784592" y="0"/>
              <a:ext cx="547626" cy="547626"/>
              <a:chOff x="0" y="0"/>
              <a:chExt cx="812800" cy="812800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9900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76200" y="0"/>
                <a:ext cx="660400" cy="7366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600"/>
                  </a:lnSpc>
                </a:pPr>
              </a:p>
            </p:txBody>
          </p:sp>
        </p:grpSp>
        <p:sp>
          <p:nvSpPr>
            <p:cNvPr name="TextBox 15" id="15"/>
            <p:cNvSpPr txBox="true"/>
            <p:nvPr/>
          </p:nvSpPr>
          <p:spPr>
            <a:xfrm rot="0">
              <a:off x="12580825" y="-16382"/>
              <a:ext cx="906661" cy="5137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00"/>
                </a:lnSpc>
                <a:spcBef>
                  <a:spcPct val="0"/>
                </a:spcBef>
              </a:pPr>
              <a:r>
                <a:rPr lang="en-US" sz="2200" spc="66">
                  <a:solidFill>
                    <a:srgbClr val="000000"/>
                  </a:solidFill>
                  <a:latin typeface="Aileron"/>
                  <a:ea typeface="Aileron"/>
                  <a:cs typeface="Aileron"/>
                  <a:sym typeface="Aileron"/>
                </a:rPr>
                <a:t>Land</a:t>
              </a:r>
            </a:p>
          </p:txBody>
        </p:sp>
        <p:grpSp>
          <p:nvGrpSpPr>
            <p:cNvPr name="Group 16" id="16"/>
            <p:cNvGrpSpPr/>
            <p:nvPr/>
          </p:nvGrpSpPr>
          <p:grpSpPr>
            <a:xfrm rot="0">
              <a:off x="9557773" y="0"/>
              <a:ext cx="547626" cy="547626"/>
              <a:chOff x="0" y="0"/>
              <a:chExt cx="812800" cy="812800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984C04"/>
              </a:solidFill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76200" y="0"/>
                <a:ext cx="660400" cy="7366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600"/>
                  </a:lnSpc>
                </a:pPr>
              </a:p>
            </p:txBody>
          </p:sp>
        </p:grpSp>
        <p:sp>
          <p:nvSpPr>
            <p:cNvPr name="TextBox 19" id="19"/>
            <p:cNvSpPr txBox="true"/>
            <p:nvPr/>
          </p:nvSpPr>
          <p:spPr>
            <a:xfrm rot="0">
              <a:off x="10337089" y="-16382"/>
              <a:ext cx="799802" cy="5137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00"/>
                </a:lnSpc>
                <a:spcBef>
                  <a:spcPct val="0"/>
                </a:spcBef>
              </a:pPr>
              <a:r>
                <a:rPr lang="en-US" sz="2200" spc="66">
                  <a:solidFill>
                    <a:srgbClr val="000000"/>
                  </a:solidFill>
                  <a:latin typeface="Aileron"/>
                  <a:ea typeface="Aileron"/>
                  <a:cs typeface="Aileron"/>
                  <a:sym typeface="Aileron"/>
                </a:rPr>
                <a:t>Ship</a:t>
              </a:r>
            </a:p>
          </p:txBody>
        </p:sp>
        <p:grpSp>
          <p:nvGrpSpPr>
            <p:cNvPr name="Group 20" id="20"/>
            <p:cNvGrpSpPr/>
            <p:nvPr/>
          </p:nvGrpSpPr>
          <p:grpSpPr>
            <a:xfrm rot="0">
              <a:off x="0" y="0"/>
              <a:ext cx="547626" cy="547626"/>
              <a:chOff x="0" y="0"/>
              <a:chExt cx="812800" cy="812800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22" id="22"/>
              <p:cNvSpPr txBox="true"/>
              <p:nvPr/>
            </p:nvSpPr>
            <p:spPr>
              <a:xfrm>
                <a:off x="76200" y="0"/>
                <a:ext cx="660400" cy="7366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600"/>
                  </a:lnSpc>
                </a:pPr>
              </a:p>
            </p:txBody>
          </p:sp>
        </p:grpSp>
        <p:sp>
          <p:nvSpPr>
            <p:cNvPr name="TextBox 23" id="23"/>
            <p:cNvSpPr txBox="true"/>
            <p:nvPr/>
          </p:nvSpPr>
          <p:spPr>
            <a:xfrm rot="0">
              <a:off x="752605" y="-16382"/>
              <a:ext cx="2092325" cy="5137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00"/>
                </a:lnSpc>
                <a:spcBef>
                  <a:spcPct val="0"/>
                </a:spcBef>
              </a:pPr>
              <a:r>
                <a:rPr lang="en-US" sz="2200" spc="66">
                  <a:solidFill>
                    <a:srgbClr val="000000"/>
                  </a:solidFill>
                  <a:latin typeface="Aileron"/>
                  <a:ea typeface="Aileron"/>
                  <a:cs typeface="Aileron"/>
                  <a:sym typeface="Aileron"/>
                </a:rPr>
                <a:t>Sea Surface</a:t>
              </a:r>
            </a:p>
          </p:txBody>
        </p:sp>
      </p:grpSp>
      <p:sp>
        <p:nvSpPr>
          <p:cNvPr name="Freeform 24" id="24"/>
          <p:cNvSpPr/>
          <p:nvPr/>
        </p:nvSpPr>
        <p:spPr>
          <a:xfrm flipH="false" flipV="false" rot="0">
            <a:off x="945041" y="1819299"/>
            <a:ext cx="11399099" cy="4964339"/>
          </a:xfrm>
          <a:custGeom>
            <a:avLst/>
            <a:gdLst/>
            <a:ahLst/>
            <a:cxnLst/>
            <a:rect r="r" b="b" t="t" l="l"/>
            <a:pathLst>
              <a:path h="4964339" w="11399099">
                <a:moveTo>
                  <a:pt x="0" y="0"/>
                </a:moveTo>
                <a:lnTo>
                  <a:pt x="11399099" y="0"/>
                </a:lnTo>
                <a:lnTo>
                  <a:pt x="11399099" y="4964339"/>
                </a:lnTo>
                <a:lnTo>
                  <a:pt x="0" y="496433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128" r="0" b="0"/>
            </a:stretch>
          </a:blipFill>
        </p:spPr>
      </p:sp>
      <p:grpSp>
        <p:nvGrpSpPr>
          <p:cNvPr name="Group 25" id="25"/>
          <p:cNvGrpSpPr/>
          <p:nvPr/>
        </p:nvGrpSpPr>
        <p:grpSpPr>
          <a:xfrm rot="0">
            <a:off x="1610160" y="7800700"/>
            <a:ext cx="10043158" cy="577522"/>
            <a:chOff x="0" y="0"/>
            <a:chExt cx="2645112" cy="152105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2645112" cy="152105"/>
            </a:xfrm>
            <a:custGeom>
              <a:avLst/>
              <a:gdLst/>
              <a:ahLst/>
              <a:cxnLst/>
              <a:rect r="r" b="b" t="t" l="l"/>
              <a:pathLst>
                <a:path h="152105" w="2645112">
                  <a:moveTo>
                    <a:pt x="39314" y="0"/>
                  </a:moveTo>
                  <a:lnTo>
                    <a:pt x="2605798" y="0"/>
                  </a:lnTo>
                  <a:cubicBezTo>
                    <a:pt x="2616224" y="0"/>
                    <a:pt x="2626224" y="4142"/>
                    <a:pt x="2633597" y="11515"/>
                  </a:cubicBezTo>
                  <a:cubicBezTo>
                    <a:pt x="2640970" y="18888"/>
                    <a:pt x="2645112" y="28887"/>
                    <a:pt x="2645112" y="39314"/>
                  </a:cubicBezTo>
                  <a:lnTo>
                    <a:pt x="2645112" y="112790"/>
                  </a:lnTo>
                  <a:cubicBezTo>
                    <a:pt x="2645112" y="134503"/>
                    <a:pt x="2627510" y="152105"/>
                    <a:pt x="2605798" y="152105"/>
                  </a:cubicBezTo>
                  <a:lnTo>
                    <a:pt x="39314" y="152105"/>
                  </a:lnTo>
                  <a:cubicBezTo>
                    <a:pt x="17602" y="152105"/>
                    <a:pt x="0" y="134503"/>
                    <a:pt x="0" y="112790"/>
                  </a:cubicBezTo>
                  <a:lnTo>
                    <a:pt x="0" y="39314"/>
                  </a:lnTo>
                  <a:cubicBezTo>
                    <a:pt x="0" y="17602"/>
                    <a:pt x="17602" y="0"/>
                    <a:pt x="3931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27" id="27"/>
            <p:cNvSpPr txBox="true"/>
            <p:nvPr/>
          </p:nvSpPr>
          <p:spPr>
            <a:xfrm>
              <a:off x="0" y="-38100"/>
              <a:ext cx="2645112" cy="1902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8"/>
                </a:lnSpc>
              </a:pPr>
              <a:r>
                <a:rPr lang="en-US" sz="2056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The graph shows the running average IoU of all classes over 20 training epochs.</a:t>
              </a:r>
            </a:p>
          </p:txBody>
        </p:sp>
      </p:grpSp>
      <p:sp>
        <p:nvSpPr>
          <p:cNvPr name="TextBox 28" id="28"/>
          <p:cNvSpPr txBox="true"/>
          <p:nvPr/>
        </p:nvSpPr>
        <p:spPr>
          <a:xfrm rot="0">
            <a:off x="656895" y="602012"/>
            <a:ext cx="8487105" cy="6489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239"/>
              </a:lnSpc>
              <a:spcBef>
                <a:spcPct val="0"/>
              </a:spcBef>
            </a:pPr>
            <a:r>
              <a:rPr lang="en-US" b="true" sz="3999" spc="119">
                <a:solidFill>
                  <a:srgbClr val="191919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UNET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859464" y="6733561"/>
            <a:ext cx="171154" cy="3897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98"/>
              </a:lnSpc>
            </a:pPr>
            <a:r>
              <a:rPr lang="en-US" sz="2356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0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2601669" y="6733561"/>
            <a:ext cx="513363" cy="3897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98"/>
              </a:lnSpc>
            </a:pPr>
            <a:r>
              <a:rPr lang="en-US" sz="2356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100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4497865" y="6733561"/>
            <a:ext cx="513363" cy="3897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98"/>
              </a:lnSpc>
            </a:pPr>
            <a:r>
              <a:rPr lang="en-US" sz="2356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200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6395263" y="6733561"/>
            <a:ext cx="513363" cy="3897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98"/>
              </a:lnSpc>
            </a:pPr>
            <a:r>
              <a:rPr lang="en-US" sz="2356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300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8292662" y="6733561"/>
            <a:ext cx="513363" cy="3897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98"/>
              </a:lnSpc>
            </a:pPr>
            <a:r>
              <a:rPr lang="en-US" sz="2356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400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0190060" y="6733561"/>
            <a:ext cx="513363" cy="3897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98"/>
              </a:lnSpc>
            </a:pPr>
            <a:r>
              <a:rPr lang="en-US" sz="2356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500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2087459" y="6733561"/>
            <a:ext cx="513363" cy="3897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98"/>
              </a:lnSpc>
            </a:pPr>
            <a:r>
              <a:rPr lang="en-US" sz="2356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600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466914" y="5506797"/>
            <a:ext cx="421893" cy="3897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98"/>
              </a:lnSpc>
            </a:pPr>
            <a:r>
              <a:rPr lang="en-US" sz="2356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0.2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437571" y="4489081"/>
            <a:ext cx="421893" cy="3897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98"/>
              </a:lnSpc>
            </a:pPr>
            <a:r>
              <a:rPr lang="en-US" sz="2356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0.4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437571" y="3473499"/>
            <a:ext cx="421893" cy="3897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98"/>
              </a:lnSpc>
            </a:pPr>
            <a:r>
              <a:rPr lang="en-US" sz="2356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0.6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437571" y="2457917"/>
            <a:ext cx="421893" cy="3897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98"/>
              </a:lnSpc>
            </a:pPr>
            <a:r>
              <a:rPr lang="en-US" sz="2356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0.8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437571" y="1442335"/>
            <a:ext cx="421893" cy="3897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98"/>
              </a:lnSpc>
            </a:pPr>
            <a:r>
              <a:rPr lang="en-US" sz="2356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1.0</a:t>
            </a:r>
          </a:p>
        </p:txBody>
      </p:sp>
      <p:grpSp>
        <p:nvGrpSpPr>
          <p:cNvPr name="Group 41" id="41"/>
          <p:cNvGrpSpPr/>
          <p:nvPr/>
        </p:nvGrpSpPr>
        <p:grpSpPr>
          <a:xfrm rot="0">
            <a:off x="13570954" y="7800700"/>
            <a:ext cx="4183217" cy="577522"/>
            <a:chOff x="0" y="0"/>
            <a:chExt cx="1101753" cy="152105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1101753" cy="152105"/>
            </a:xfrm>
            <a:custGeom>
              <a:avLst/>
              <a:gdLst/>
              <a:ahLst/>
              <a:cxnLst/>
              <a:rect r="r" b="b" t="t" l="l"/>
              <a:pathLst>
                <a:path h="152105" w="1101753">
                  <a:moveTo>
                    <a:pt x="76052" y="0"/>
                  </a:moveTo>
                  <a:lnTo>
                    <a:pt x="1025700" y="0"/>
                  </a:lnTo>
                  <a:cubicBezTo>
                    <a:pt x="1045871" y="0"/>
                    <a:pt x="1065215" y="8013"/>
                    <a:pt x="1079478" y="22275"/>
                  </a:cubicBezTo>
                  <a:cubicBezTo>
                    <a:pt x="1093740" y="36538"/>
                    <a:pt x="1101753" y="55882"/>
                    <a:pt x="1101753" y="76052"/>
                  </a:cubicBezTo>
                  <a:lnTo>
                    <a:pt x="1101753" y="76052"/>
                  </a:lnTo>
                  <a:cubicBezTo>
                    <a:pt x="1101753" y="118055"/>
                    <a:pt x="1067703" y="152105"/>
                    <a:pt x="1025700" y="152105"/>
                  </a:cubicBezTo>
                  <a:lnTo>
                    <a:pt x="76052" y="152105"/>
                  </a:lnTo>
                  <a:cubicBezTo>
                    <a:pt x="55882" y="152105"/>
                    <a:pt x="36538" y="144092"/>
                    <a:pt x="22275" y="129829"/>
                  </a:cubicBezTo>
                  <a:cubicBezTo>
                    <a:pt x="8013" y="115567"/>
                    <a:pt x="0" y="96223"/>
                    <a:pt x="0" y="76052"/>
                  </a:cubicBezTo>
                  <a:lnTo>
                    <a:pt x="0" y="76052"/>
                  </a:lnTo>
                  <a:cubicBezTo>
                    <a:pt x="0" y="55882"/>
                    <a:pt x="8013" y="36538"/>
                    <a:pt x="22275" y="22275"/>
                  </a:cubicBezTo>
                  <a:cubicBezTo>
                    <a:pt x="36538" y="8013"/>
                    <a:pt x="55882" y="0"/>
                    <a:pt x="7605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43" id="43"/>
            <p:cNvSpPr txBox="true"/>
            <p:nvPr/>
          </p:nvSpPr>
          <p:spPr>
            <a:xfrm>
              <a:off x="0" y="-38100"/>
              <a:ext cx="1101753" cy="1902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8"/>
                </a:lnSpc>
              </a:pPr>
              <a:r>
                <a:rPr lang="en-US" sz="2056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Metrics from test set predictions</a:t>
              </a:r>
            </a:p>
          </p:txBody>
        </p:sp>
      </p:grpSp>
      <p:sp>
        <p:nvSpPr>
          <p:cNvPr name="Freeform 44" id="44"/>
          <p:cNvSpPr/>
          <p:nvPr/>
        </p:nvSpPr>
        <p:spPr>
          <a:xfrm flipH="false" flipV="false" rot="0">
            <a:off x="16698770" y="8811973"/>
            <a:ext cx="1589230" cy="1589230"/>
          </a:xfrm>
          <a:custGeom>
            <a:avLst/>
            <a:gdLst/>
            <a:ahLst/>
            <a:cxnLst/>
            <a:rect r="r" b="b" t="t" l="l"/>
            <a:pathLst>
              <a:path h="1589230" w="1589230">
                <a:moveTo>
                  <a:pt x="0" y="0"/>
                </a:moveTo>
                <a:lnTo>
                  <a:pt x="1589230" y="0"/>
                </a:lnTo>
                <a:lnTo>
                  <a:pt x="1589230" y="1589230"/>
                </a:lnTo>
                <a:lnTo>
                  <a:pt x="0" y="158923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5" id="45"/>
          <p:cNvSpPr txBox="true"/>
          <p:nvPr/>
        </p:nvSpPr>
        <p:spPr>
          <a:xfrm rot="0">
            <a:off x="945041" y="8870476"/>
            <a:ext cx="4668589" cy="3878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98"/>
              </a:lnSpc>
              <a:spcBef>
                <a:spcPct val="0"/>
              </a:spcBef>
            </a:pPr>
            <a:r>
              <a:rPr lang="en-US" b="true" sz="2356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Total Training Time:</a:t>
            </a:r>
            <a:r>
              <a:rPr lang="en-US" sz="2356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356" i="true">
                <a:solidFill>
                  <a:srgbClr val="000000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2h 26m 40s</a:t>
            </a:r>
            <a:r>
              <a:rPr lang="en-US" sz="2356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13393926" y="1480435"/>
          <a:ext cx="4577685" cy="5924550"/>
        </p:xfrm>
        <a:graphic>
          <a:graphicData uri="http://schemas.openxmlformats.org/drawingml/2006/table">
            <a:tbl>
              <a:tblPr/>
              <a:tblGrid>
                <a:gridCol w="2288842"/>
                <a:gridCol w="2288842"/>
              </a:tblGrid>
              <a:tr h="84362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 b="true">
                          <a:solidFill>
                            <a:srgbClr val="FFFFFF"/>
                          </a:solidFill>
                          <a:latin typeface="Aileron Bold"/>
                          <a:ea typeface="Aileron Bold"/>
                          <a:cs typeface="Aileron Bold"/>
                          <a:sym typeface="Aileron Bold"/>
                        </a:rPr>
                        <a:t>Class Label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191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 b="true">
                          <a:solidFill>
                            <a:srgbClr val="FFFFFF"/>
                          </a:solidFill>
                          <a:latin typeface="Aileron Bold"/>
                          <a:ea typeface="Aileron Bold"/>
                          <a:cs typeface="Aileron Bold"/>
                          <a:sym typeface="Aileron Bold"/>
                        </a:rPr>
                        <a:t>IoU Score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1919"/>
                    </a:solidFill>
                  </a:tcPr>
                </a:tc>
              </a:tr>
              <a:tr h="84362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Sea Surface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0.9527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4362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 b="true">
                          <a:solidFill>
                            <a:srgbClr val="000000"/>
                          </a:solidFill>
                          <a:latin typeface="Aileron Bold"/>
                          <a:ea typeface="Aileron Bold"/>
                          <a:cs typeface="Aileron Bold"/>
                          <a:sym typeface="Aileron Bold"/>
                        </a:rPr>
                        <a:t>Oil Spill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 b="true">
                          <a:solidFill>
                            <a:srgbClr val="000000"/>
                          </a:solidFill>
                          <a:latin typeface="Aileron Bold"/>
                          <a:ea typeface="Aileron Bold"/>
                          <a:cs typeface="Aileron Bold"/>
                          <a:sym typeface="Aileron Bold"/>
                        </a:rPr>
                        <a:t>0.5485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4362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Look-alike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0.4247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6279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Ships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E0E0E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0.3405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4362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Land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0.9326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4362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 b="true">
                          <a:solidFill>
                            <a:srgbClr val="000000"/>
                          </a:solidFill>
                          <a:latin typeface="Aileron Bold"/>
                          <a:ea typeface="Aileron Bold"/>
                          <a:cs typeface="Aileron Bold"/>
                          <a:sym typeface="Aileron Bold"/>
                        </a:rPr>
                        <a:t>Mean IoU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 b="true">
                          <a:solidFill>
                            <a:srgbClr val="000000"/>
                          </a:solidFill>
                          <a:latin typeface="Aileron Bold"/>
                          <a:ea typeface="Aileron Bold"/>
                          <a:cs typeface="Aileron Bold"/>
                          <a:sym typeface="Aileron Bold"/>
                        </a:rPr>
                        <a:t>0.6398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pSp>
        <p:nvGrpSpPr>
          <p:cNvPr name="Group 3" id="3"/>
          <p:cNvGrpSpPr/>
          <p:nvPr/>
        </p:nvGrpSpPr>
        <p:grpSpPr>
          <a:xfrm rot="0">
            <a:off x="1028700" y="7256630"/>
            <a:ext cx="10115614" cy="410719"/>
            <a:chOff x="0" y="0"/>
            <a:chExt cx="13487486" cy="547626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6292668" y="0"/>
              <a:ext cx="547626" cy="547626"/>
              <a:chOff x="0" y="0"/>
              <a:chExt cx="812800" cy="812800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0000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76200" y="0"/>
                <a:ext cx="660400" cy="7366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600"/>
                  </a:lnSpc>
                </a:pPr>
              </a:p>
            </p:txBody>
          </p:sp>
        </p:grpSp>
        <p:sp>
          <p:nvSpPr>
            <p:cNvPr name="TextBox 7" id="7"/>
            <p:cNvSpPr txBox="true"/>
            <p:nvPr/>
          </p:nvSpPr>
          <p:spPr>
            <a:xfrm rot="0">
              <a:off x="7073633" y="-16382"/>
              <a:ext cx="1836440" cy="5137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00"/>
                </a:lnSpc>
                <a:spcBef>
                  <a:spcPct val="0"/>
                </a:spcBef>
              </a:pPr>
              <a:r>
                <a:rPr lang="en-US" sz="2200" spc="66">
                  <a:solidFill>
                    <a:srgbClr val="000000"/>
                  </a:solidFill>
                  <a:latin typeface="Aileron"/>
                  <a:ea typeface="Aileron"/>
                  <a:cs typeface="Aileron"/>
                  <a:sym typeface="Aileron"/>
                </a:rPr>
                <a:t>Look-alike</a:t>
              </a:r>
            </a:p>
          </p:txBody>
        </p:sp>
        <p:grpSp>
          <p:nvGrpSpPr>
            <p:cNvPr name="Group 8" id="8"/>
            <p:cNvGrpSpPr/>
            <p:nvPr/>
          </p:nvGrpSpPr>
          <p:grpSpPr>
            <a:xfrm rot="0">
              <a:off x="3492630" y="0"/>
              <a:ext cx="547626" cy="547626"/>
              <a:chOff x="0" y="0"/>
              <a:chExt cx="812800" cy="812800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3FFFF"/>
              </a:solidFill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76200" y="0"/>
                <a:ext cx="660400" cy="7366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600"/>
                  </a:lnSpc>
                </a:pPr>
              </a:p>
            </p:txBody>
          </p:sp>
        </p:grpSp>
        <p:sp>
          <p:nvSpPr>
            <p:cNvPr name="TextBox 11" id="11"/>
            <p:cNvSpPr txBox="true"/>
            <p:nvPr/>
          </p:nvSpPr>
          <p:spPr>
            <a:xfrm rot="0">
              <a:off x="4290533" y="-16382"/>
              <a:ext cx="1354435" cy="5137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00"/>
                </a:lnSpc>
                <a:spcBef>
                  <a:spcPct val="0"/>
                </a:spcBef>
              </a:pPr>
              <a:r>
                <a:rPr lang="en-US" sz="2200" spc="66">
                  <a:solidFill>
                    <a:srgbClr val="000000"/>
                  </a:solidFill>
                  <a:latin typeface="Aileron"/>
                  <a:ea typeface="Aileron"/>
                  <a:cs typeface="Aileron"/>
                  <a:sym typeface="Aileron"/>
                </a:rPr>
                <a:t>Oil Spill</a:t>
              </a:r>
            </a:p>
          </p:txBody>
        </p:sp>
        <p:grpSp>
          <p:nvGrpSpPr>
            <p:cNvPr name="Group 12" id="12"/>
            <p:cNvGrpSpPr/>
            <p:nvPr/>
          </p:nvGrpSpPr>
          <p:grpSpPr>
            <a:xfrm rot="0">
              <a:off x="11784592" y="0"/>
              <a:ext cx="547626" cy="547626"/>
              <a:chOff x="0" y="0"/>
              <a:chExt cx="812800" cy="812800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9900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76200" y="0"/>
                <a:ext cx="660400" cy="7366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600"/>
                  </a:lnSpc>
                </a:pPr>
              </a:p>
            </p:txBody>
          </p:sp>
        </p:grpSp>
        <p:sp>
          <p:nvSpPr>
            <p:cNvPr name="TextBox 15" id="15"/>
            <p:cNvSpPr txBox="true"/>
            <p:nvPr/>
          </p:nvSpPr>
          <p:spPr>
            <a:xfrm rot="0">
              <a:off x="12580825" y="-16382"/>
              <a:ext cx="906661" cy="5137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00"/>
                </a:lnSpc>
                <a:spcBef>
                  <a:spcPct val="0"/>
                </a:spcBef>
              </a:pPr>
              <a:r>
                <a:rPr lang="en-US" sz="2200" spc="66">
                  <a:solidFill>
                    <a:srgbClr val="000000"/>
                  </a:solidFill>
                  <a:latin typeface="Aileron"/>
                  <a:ea typeface="Aileron"/>
                  <a:cs typeface="Aileron"/>
                  <a:sym typeface="Aileron"/>
                </a:rPr>
                <a:t>Land</a:t>
              </a:r>
            </a:p>
          </p:txBody>
        </p:sp>
        <p:grpSp>
          <p:nvGrpSpPr>
            <p:cNvPr name="Group 16" id="16"/>
            <p:cNvGrpSpPr/>
            <p:nvPr/>
          </p:nvGrpSpPr>
          <p:grpSpPr>
            <a:xfrm rot="0">
              <a:off x="9557773" y="0"/>
              <a:ext cx="547626" cy="547626"/>
              <a:chOff x="0" y="0"/>
              <a:chExt cx="812800" cy="812800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984C04"/>
              </a:solidFill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76200" y="0"/>
                <a:ext cx="660400" cy="7366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600"/>
                  </a:lnSpc>
                </a:pPr>
              </a:p>
            </p:txBody>
          </p:sp>
        </p:grpSp>
        <p:sp>
          <p:nvSpPr>
            <p:cNvPr name="TextBox 19" id="19"/>
            <p:cNvSpPr txBox="true"/>
            <p:nvPr/>
          </p:nvSpPr>
          <p:spPr>
            <a:xfrm rot="0">
              <a:off x="10337089" y="-16382"/>
              <a:ext cx="799802" cy="5137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00"/>
                </a:lnSpc>
                <a:spcBef>
                  <a:spcPct val="0"/>
                </a:spcBef>
              </a:pPr>
              <a:r>
                <a:rPr lang="en-US" sz="2200" spc="66">
                  <a:solidFill>
                    <a:srgbClr val="000000"/>
                  </a:solidFill>
                  <a:latin typeface="Aileron"/>
                  <a:ea typeface="Aileron"/>
                  <a:cs typeface="Aileron"/>
                  <a:sym typeface="Aileron"/>
                </a:rPr>
                <a:t>Ship</a:t>
              </a:r>
            </a:p>
          </p:txBody>
        </p:sp>
        <p:grpSp>
          <p:nvGrpSpPr>
            <p:cNvPr name="Group 20" id="20"/>
            <p:cNvGrpSpPr/>
            <p:nvPr/>
          </p:nvGrpSpPr>
          <p:grpSpPr>
            <a:xfrm rot="0">
              <a:off x="0" y="0"/>
              <a:ext cx="547626" cy="547626"/>
              <a:chOff x="0" y="0"/>
              <a:chExt cx="812800" cy="812800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22" id="22"/>
              <p:cNvSpPr txBox="true"/>
              <p:nvPr/>
            </p:nvSpPr>
            <p:spPr>
              <a:xfrm>
                <a:off x="76200" y="0"/>
                <a:ext cx="660400" cy="7366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600"/>
                  </a:lnSpc>
                </a:pPr>
              </a:p>
            </p:txBody>
          </p:sp>
        </p:grpSp>
        <p:sp>
          <p:nvSpPr>
            <p:cNvPr name="TextBox 23" id="23"/>
            <p:cNvSpPr txBox="true"/>
            <p:nvPr/>
          </p:nvSpPr>
          <p:spPr>
            <a:xfrm rot="0">
              <a:off x="752605" y="-16382"/>
              <a:ext cx="2092325" cy="5137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00"/>
                </a:lnSpc>
                <a:spcBef>
                  <a:spcPct val="0"/>
                </a:spcBef>
              </a:pPr>
              <a:r>
                <a:rPr lang="en-US" sz="2200" spc="66">
                  <a:solidFill>
                    <a:srgbClr val="000000"/>
                  </a:solidFill>
                  <a:latin typeface="Aileron"/>
                  <a:ea typeface="Aileron"/>
                  <a:cs typeface="Aileron"/>
                  <a:sym typeface="Aileron"/>
                </a:rPr>
                <a:t>Sea Surface</a:t>
              </a:r>
            </a:p>
          </p:txBody>
        </p:sp>
      </p:grpSp>
      <p:sp>
        <p:nvSpPr>
          <p:cNvPr name="Freeform 24" id="24"/>
          <p:cNvSpPr/>
          <p:nvPr/>
        </p:nvSpPr>
        <p:spPr>
          <a:xfrm flipH="false" flipV="false" rot="0">
            <a:off x="945041" y="1822552"/>
            <a:ext cx="11399099" cy="4949109"/>
          </a:xfrm>
          <a:custGeom>
            <a:avLst/>
            <a:gdLst/>
            <a:ahLst/>
            <a:cxnLst/>
            <a:rect r="r" b="b" t="t" l="l"/>
            <a:pathLst>
              <a:path h="4949109" w="11399099">
                <a:moveTo>
                  <a:pt x="0" y="0"/>
                </a:moveTo>
                <a:lnTo>
                  <a:pt x="11399099" y="0"/>
                </a:lnTo>
                <a:lnTo>
                  <a:pt x="11399099" y="4949109"/>
                </a:lnTo>
                <a:lnTo>
                  <a:pt x="0" y="494910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656895" y="602012"/>
            <a:ext cx="8487105" cy="6489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239"/>
              </a:lnSpc>
              <a:spcBef>
                <a:spcPct val="0"/>
              </a:spcBef>
            </a:pPr>
            <a:r>
              <a:rPr lang="en-US" b="true" sz="3999" spc="119">
                <a:solidFill>
                  <a:srgbClr val="191919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LINKNET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859464" y="6733561"/>
            <a:ext cx="171154" cy="3897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98"/>
              </a:lnSpc>
            </a:pPr>
            <a:r>
              <a:rPr lang="en-US" sz="2356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0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2601669" y="6733561"/>
            <a:ext cx="513363" cy="3897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98"/>
              </a:lnSpc>
            </a:pPr>
            <a:r>
              <a:rPr lang="en-US" sz="2356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100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4497865" y="6733561"/>
            <a:ext cx="513363" cy="3897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98"/>
              </a:lnSpc>
            </a:pPr>
            <a:r>
              <a:rPr lang="en-US" sz="2356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200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6395263" y="6733561"/>
            <a:ext cx="513363" cy="3897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98"/>
              </a:lnSpc>
            </a:pPr>
            <a:r>
              <a:rPr lang="en-US" sz="2356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300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8292662" y="6733561"/>
            <a:ext cx="513363" cy="3897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98"/>
              </a:lnSpc>
            </a:pPr>
            <a:r>
              <a:rPr lang="en-US" sz="2356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400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0190060" y="6733561"/>
            <a:ext cx="513363" cy="3897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98"/>
              </a:lnSpc>
            </a:pPr>
            <a:r>
              <a:rPr lang="en-US" sz="2356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500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2087459" y="6733561"/>
            <a:ext cx="513363" cy="3897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98"/>
              </a:lnSpc>
            </a:pPr>
            <a:r>
              <a:rPr lang="en-US" sz="2356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600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466914" y="5506797"/>
            <a:ext cx="421893" cy="3897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98"/>
              </a:lnSpc>
            </a:pPr>
            <a:r>
              <a:rPr lang="en-US" sz="2356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0.2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437571" y="4489081"/>
            <a:ext cx="421893" cy="3897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98"/>
              </a:lnSpc>
            </a:pPr>
            <a:r>
              <a:rPr lang="en-US" sz="2356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0.4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437571" y="3473499"/>
            <a:ext cx="421893" cy="3897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98"/>
              </a:lnSpc>
            </a:pPr>
            <a:r>
              <a:rPr lang="en-US" sz="2356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0.6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437571" y="2457917"/>
            <a:ext cx="421893" cy="3897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98"/>
              </a:lnSpc>
            </a:pPr>
            <a:r>
              <a:rPr lang="en-US" sz="2356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0.8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437571" y="1442335"/>
            <a:ext cx="421893" cy="3897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98"/>
              </a:lnSpc>
            </a:pPr>
            <a:r>
              <a:rPr lang="en-US" sz="2356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1.0</a:t>
            </a:r>
          </a:p>
        </p:txBody>
      </p:sp>
      <p:sp>
        <p:nvSpPr>
          <p:cNvPr name="Freeform 38" id="38"/>
          <p:cNvSpPr/>
          <p:nvPr/>
        </p:nvSpPr>
        <p:spPr>
          <a:xfrm flipH="false" flipV="false" rot="0">
            <a:off x="16698770" y="8811973"/>
            <a:ext cx="1589230" cy="1589230"/>
          </a:xfrm>
          <a:custGeom>
            <a:avLst/>
            <a:gdLst/>
            <a:ahLst/>
            <a:cxnLst/>
            <a:rect r="r" b="b" t="t" l="l"/>
            <a:pathLst>
              <a:path h="1589230" w="1589230">
                <a:moveTo>
                  <a:pt x="0" y="0"/>
                </a:moveTo>
                <a:lnTo>
                  <a:pt x="1589230" y="0"/>
                </a:lnTo>
                <a:lnTo>
                  <a:pt x="1589230" y="1589230"/>
                </a:lnTo>
                <a:lnTo>
                  <a:pt x="0" y="158923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39" id="39"/>
          <p:cNvSpPr txBox="true"/>
          <p:nvPr/>
        </p:nvSpPr>
        <p:spPr>
          <a:xfrm rot="0">
            <a:off x="945041" y="8870476"/>
            <a:ext cx="4503837" cy="3878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98"/>
              </a:lnSpc>
              <a:spcBef>
                <a:spcPct val="0"/>
              </a:spcBef>
            </a:pPr>
            <a:r>
              <a:rPr lang="en-US" b="true" sz="2356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Total Training Time:</a:t>
            </a:r>
            <a:r>
              <a:rPr lang="en-US" sz="2356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356" i="true">
                <a:solidFill>
                  <a:srgbClr val="000000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2h 22m 6s</a:t>
            </a:r>
            <a:r>
              <a:rPr lang="en-US" sz="2356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-3730162" y="1175088"/>
            <a:ext cx="8371329" cy="8371296"/>
            <a:chOff x="0" y="0"/>
            <a:chExt cx="6350000" cy="634997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0" t="-18965" r="0" b="-18965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11265532" y="1961360"/>
            <a:ext cx="1129680" cy="313551"/>
            <a:chOff x="0" y="0"/>
            <a:chExt cx="2043691" cy="56724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043691" cy="567242"/>
            </a:xfrm>
            <a:custGeom>
              <a:avLst/>
              <a:gdLst/>
              <a:ahLst/>
              <a:cxnLst/>
              <a:rect r="r" b="b" t="t" l="l"/>
              <a:pathLst>
                <a:path h="567242" w="2043691">
                  <a:moveTo>
                    <a:pt x="2043691" y="283621"/>
                  </a:moveTo>
                  <a:lnTo>
                    <a:pt x="1637291" y="0"/>
                  </a:lnTo>
                  <a:lnTo>
                    <a:pt x="1637291" y="203200"/>
                  </a:lnTo>
                  <a:lnTo>
                    <a:pt x="0" y="203200"/>
                  </a:lnTo>
                  <a:lnTo>
                    <a:pt x="0" y="364042"/>
                  </a:lnTo>
                  <a:lnTo>
                    <a:pt x="1637291" y="364042"/>
                  </a:lnTo>
                  <a:lnTo>
                    <a:pt x="1637291" y="567242"/>
                  </a:lnTo>
                  <a:lnTo>
                    <a:pt x="2043691" y="283621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136525"/>
              <a:ext cx="1942091" cy="2275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00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2872459" y="1098199"/>
            <a:ext cx="4876474" cy="2039873"/>
            <a:chOff x="0" y="0"/>
            <a:chExt cx="1284339" cy="53725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284339" cy="537250"/>
            </a:xfrm>
            <a:custGeom>
              <a:avLst/>
              <a:gdLst/>
              <a:ahLst/>
              <a:cxnLst/>
              <a:rect r="r" b="b" t="t" l="l"/>
              <a:pathLst>
                <a:path h="537250" w="1284339">
                  <a:moveTo>
                    <a:pt x="79380" y="0"/>
                  </a:moveTo>
                  <a:lnTo>
                    <a:pt x="1204959" y="0"/>
                  </a:lnTo>
                  <a:cubicBezTo>
                    <a:pt x="1248799" y="0"/>
                    <a:pt x="1284339" y="35540"/>
                    <a:pt x="1284339" y="79380"/>
                  </a:cubicBezTo>
                  <a:lnTo>
                    <a:pt x="1284339" y="457870"/>
                  </a:lnTo>
                  <a:cubicBezTo>
                    <a:pt x="1284339" y="501711"/>
                    <a:pt x="1248799" y="537250"/>
                    <a:pt x="1204959" y="537250"/>
                  </a:cubicBezTo>
                  <a:lnTo>
                    <a:pt x="79380" y="537250"/>
                  </a:lnTo>
                  <a:cubicBezTo>
                    <a:pt x="35540" y="537250"/>
                    <a:pt x="0" y="501711"/>
                    <a:pt x="0" y="457870"/>
                  </a:cubicBezTo>
                  <a:lnTo>
                    <a:pt x="0" y="79380"/>
                  </a:lnTo>
                  <a:cubicBezTo>
                    <a:pt x="0" y="35540"/>
                    <a:pt x="35540" y="0"/>
                    <a:pt x="7938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66675"/>
              <a:ext cx="1284339" cy="603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00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5344456" y="1639980"/>
            <a:ext cx="5892501" cy="899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0"/>
              </a:lnSpc>
              <a:spcBef>
                <a:spcPct val="0"/>
              </a:spcBef>
            </a:pPr>
            <a:r>
              <a:rPr lang="en-US" b="true" sz="2400" i="true" spc="72">
                <a:solidFill>
                  <a:srgbClr val="191919"/>
                </a:solidFill>
                <a:latin typeface="Aileron Bold Italics"/>
                <a:ea typeface="Aileron Bold Italics"/>
                <a:cs typeface="Aileron Bold Italics"/>
                <a:sym typeface="Aileron Bold Italics"/>
              </a:rPr>
              <a:t>Oil spills</a:t>
            </a:r>
            <a:r>
              <a:rPr lang="en-US" sz="2400" spc="72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 pose a significant threat to marine ecosystems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927592" y="1200287"/>
            <a:ext cx="4766208" cy="1813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0"/>
              </a:lnSpc>
              <a:spcBef>
                <a:spcPct val="0"/>
              </a:spcBef>
            </a:pPr>
            <a:r>
              <a:rPr lang="en-US" b="true" sz="2400" spc="72">
                <a:solidFill>
                  <a:srgbClr val="191919"/>
                </a:solidFill>
                <a:latin typeface="Aileron Bold"/>
                <a:ea typeface="Aileron Bold"/>
                <a:cs typeface="Aileron Bold"/>
                <a:sym typeface="Aileron Bold"/>
              </a:rPr>
              <a:t>Main goal</a:t>
            </a:r>
            <a:r>
              <a:rPr lang="en-US" sz="2400" spc="72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 of the project: developing models to enable continuous </a:t>
            </a:r>
            <a:r>
              <a:rPr lang="en-US" b="true" sz="2400" spc="72">
                <a:solidFill>
                  <a:srgbClr val="191919"/>
                </a:solidFill>
                <a:latin typeface="Aileron Bold"/>
                <a:ea typeface="Aileron Bold"/>
                <a:cs typeface="Aileron Bold"/>
                <a:sym typeface="Aileron Bold"/>
              </a:rPr>
              <a:t>monitoring</a:t>
            </a:r>
            <a:r>
              <a:rPr lang="en-US" sz="2400" spc="72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 and precise </a:t>
            </a:r>
            <a:r>
              <a:rPr lang="en-US" b="true" sz="2400" spc="72">
                <a:solidFill>
                  <a:srgbClr val="191919"/>
                </a:solidFill>
                <a:latin typeface="Aileron Bold"/>
                <a:ea typeface="Aileron Bold"/>
                <a:cs typeface="Aileron Bold"/>
                <a:sym typeface="Aileron Bold"/>
              </a:rPr>
              <a:t>detection</a:t>
            </a:r>
            <a:r>
              <a:rPr lang="en-US" sz="2400" spc="72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 of oil spills 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16698770" y="8811973"/>
            <a:ext cx="1589230" cy="1589230"/>
          </a:xfrm>
          <a:custGeom>
            <a:avLst/>
            <a:gdLst/>
            <a:ahLst/>
            <a:cxnLst/>
            <a:rect r="r" b="b" t="t" l="l"/>
            <a:pathLst>
              <a:path h="1589230" w="1589230">
                <a:moveTo>
                  <a:pt x="0" y="0"/>
                </a:moveTo>
                <a:lnTo>
                  <a:pt x="1589230" y="0"/>
                </a:lnTo>
                <a:lnTo>
                  <a:pt x="1589230" y="1589230"/>
                </a:lnTo>
                <a:lnTo>
                  <a:pt x="0" y="158923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028700" y="379730"/>
            <a:ext cx="5892501" cy="6489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239"/>
              </a:lnSpc>
              <a:spcBef>
                <a:spcPct val="0"/>
              </a:spcBef>
            </a:pPr>
            <a:r>
              <a:rPr lang="en-US" b="true" sz="3999" spc="119">
                <a:solidFill>
                  <a:srgbClr val="191919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VALUE PROPOSITION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335383" y="3654845"/>
            <a:ext cx="6469443" cy="5169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206"/>
              </a:lnSpc>
            </a:pPr>
            <a:r>
              <a:rPr lang="en-US" b="true" sz="3004" spc="117">
                <a:solidFill>
                  <a:srgbClr val="191919"/>
                </a:solidFill>
                <a:latin typeface="Aileron Bold"/>
                <a:ea typeface="Aileron Bold"/>
                <a:cs typeface="Aileron Bold"/>
                <a:sym typeface="Aileron Bold"/>
              </a:rPr>
              <a:t>Environmental Impact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335383" y="5648442"/>
            <a:ext cx="6469443" cy="5169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206"/>
              </a:lnSpc>
            </a:pPr>
            <a:r>
              <a:rPr lang="en-US" b="true" sz="3004" spc="117">
                <a:solidFill>
                  <a:srgbClr val="191919"/>
                </a:solidFill>
                <a:latin typeface="Aileron Bold"/>
                <a:ea typeface="Aileron Bold"/>
                <a:cs typeface="Aileron Bold"/>
                <a:sym typeface="Aileron Bold"/>
              </a:rPr>
              <a:t>Response Efficiency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335383" y="7848428"/>
            <a:ext cx="6469443" cy="5169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206"/>
              </a:lnSpc>
            </a:pPr>
            <a:r>
              <a:rPr lang="en-US" b="true" sz="3004" spc="117">
                <a:solidFill>
                  <a:srgbClr val="191919"/>
                </a:solidFill>
                <a:latin typeface="Aileron Bold"/>
                <a:ea typeface="Aileron Bold"/>
                <a:cs typeface="Aileron Bold"/>
                <a:sym typeface="Aileron Bold"/>
              </a:rPr>
              <a:t>Scalability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0">
            <a:off x="5344456" y="3385722"/>
            <a:ext cx="1049609" cy="1049609"/>
          </a:xfrm>
          <a:custGeom>
            <a:avLst/>
            <a:gdLst/>
            <a:ahLst/>
            <a:cxnLst/>
            <a:rect r="r" b="b" t="t" l="l"/>
            <a:pathLst>
              <a:path h="1049609" w="1049609">
                <a:moveTo>
                  <a:pt x="0" y="0"/>
                </a:moveTo>
                <a:lnTo>
                  <a:pt x="1049609" y="0"/>
                </a:lnTo>
                <a:lnTo>
                  <a:pt x="1049609" y="1049609"/>
                </a:lnTo>
                <a:lnTo>
                  <a:pt x="0" y="104960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469" b="-469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6120131" y="3910526"/>
            <a:ext cx="1049609" cy="1049609"/>
          </a:xfrm>
          <a:custGeom>
            <a:avLst/>
            <a:gdLst/>
            <a:ahLst/>
            <a:cxnLst/>
            <a:rect r="r" b="b" t="t" l="l"/>
            <a:pathLst>
              <a:path h="1049609" w="1049609">
                <a:moveTo>
                  <a:pt x="0" y="0"/>
                </a:moveTo>
                <a:lnTo>
                  <a:pt x="1049609" y="0"/>
                </a:lnTo>
                <a:lnTo>
                  <a:pt x="1049609" y="1049609"/>
                </a:lnTo>
                <a:lnTo>
                  <a:pt x="0" y="104960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-469" b="-469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6912050" y="4416500"/>
            <a:ext cx="1049609" cy="1049609"/>
          </a:xfrm>
          <a:custGeom>
            <a:avLst/>
            <a:gdLst/>
            <a:ahLst/>
            <a:cxnLst/>
            <a:rect r="r" b="b" t="t" l="l"/>
            <a:pathLst>
              <a:path h="1049609" w="1049609">
                <a:moveTo>
                  <a:pt x="0" y="0"/>
                </a:moveTo>
                <a:lnTo>
                  <a:pt x="1049609" y="0"/>
                </a:lnTo>
                <a:lnTo>
                  <a:pt x="1049609" y="1049609"/>
                </a:lnTo>
                <a:lnTo>
                  <a:pt x="0" y="104960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-469" b="-469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6000918" y="8167955"/>
            <a:ext cx="1288036" cy="1288036"/>
          </a:xfrm>
          <a:custGeom>
            <a:avLst/>
            <a:gdLst/>
            <a:ahLst/>
            <a:cxnLst/>
            <a:rect r="r" b="b" t="t" l="l"/>
            <a:pathLst>
              <a:path h="1288036" w="1288036">
                <a:moveTo>
                  <a:pt x="0" y="0"/>
                </a:moveTo>
                <a:lnTo>
                  <a:pt x="1288035" y="0"/>
                </a:lnTo>
                <a:lnTo>
                  <a:pt x="1288035" y="1288036"/>
                </a:lnTo>
                <a:lnTo>
                  <a:pt x="0" y="128803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-469" b="-469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6000918" y="5835906"/>
            <a:ext cx="1285368" cy="1285368"/>
          </a:xfrm>
          <a:custGeom>
            <a:avLst/>
            <a:gdLst/>
            <a:ahLst/>
            <a:cxnLst/>
            <a:rect r="r" b="b" t="t" l="l"/>
            <a:pathLst>
              <a:path h="1285368" w="1285368">
                <a:moveTo>
                  <a:pt x="0" y="0"/>
                </a:moveTo>
                <a:lnTo>
                  <a:pt x="1285368" y="0"/>
                </a:lnTo>
                <a:lnTo>
                  <a:pt x="1285368" y="1285368"/>
                </a:lnTo>
                <a:lnTo>
                  <a:pt x="0" y="128536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-469" b="-469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8335383" y="4133588"/>
            <a:ext cx="6764223" cy="899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0"/>
              </a:lnSpc>
              <a:spcBef>
                <a:spcPct val="0"/>
              </a:spcBef>
            </a:pPr>
            <a:r>
              <a:rPr lang="en-US" sz="2400" spc="72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Faster response times can significantly reduce the environmental damage caused by oil spills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8335383" y="6127278"/>
            <a:ext cx="7102166" cy="13563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0"/>
              </a:lnSpc>
              <a:spcBef>
                <a:spcPct val="0"/>
              </a:spcBef>
            </a:pPr>
            <a:r>
              <a:rPr lang="en-US" sz="2400" spc="72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Early detection and response help contain the spill, reducing the resources needed to manage its spread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8335383" y="8352483"/>
            <a:ext cx="8363387" cy="13563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0"/>
              </a:lnSpc>
              <a:spcBef>
                <a:spcPct val="0"/>
              </a:spcBef>
            </a:pPr>
            <a:r>
              <a:rPr lang="en-US" sz="2400" spc="72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The developed system can be applied to any marine environment with SAR imaging availability, offering potential for global deployment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13393926" y="1480435"/>
          <a:ext cx="4577685" cy="5924550"/>
        </p:xfrm>
        <a:graphic>
          <a:graphicData uri="http://schemas.openxmlformats.org/drawingml/2006/table">
            <a:tbl>
              <a:tblPr/>
              <a:tblGrid>
                <a:gridCol w="2288842"/>
                <a:gridCol w="2288842"/>
              </a:tblGrid>
              <a:tr h="84362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 b="true">
                          <a:solidFill>
                            <a:srgbClr val="FFFFFF"/>
                          </a:solidFill>
                          <a:latin typeface="Aileron Bold"/>
                          <a:ea typeface="Aileron Bold"/>
                          <a:cs typeface="Aileron Bold"/>
                          <a:sym typeface="Aileron Bold"/>
                        </a:rPr>
                        <a:t>Class Label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191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 b="true">
                          <a:solidFill>
                            <a:srgbClr val="FFFFFF"/>
                          </a:solidFill>
                          <a:latin typeface="Aileron Bold"/>
                          <a:ea typeface="Aileron Bold"/>
                          <a:cs typeface="Aileron Bold"/>
                          <a:sym typeface="Aileron Bold"/>
                        </a:rPr>
                        <a:t>IoU Score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1919"/>
                    </a:solidFill>
                  </a:tcPr>
                </a:tc>
              </a:tr>
              <a:tr h="84362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Sea Surface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0.9327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4362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 b="true">
                          <a:solidFill>
                            <a:srgbClr val="000000"/>
                          </a:solidFill>
                          <a:latin typeface="Aileron Bold"/>
                          <a:ea typeface="Aileron Bold"/>
                          <a:cs typeface="Aileron Bold"/>
                          <a:sym typeface="Aileron Bold"/>
                        </a:rPr>
                        <a:t>Oil Spill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 b="true">
                          <a:solidFill>
                            <a:srgbClr val="000000"/>
                          </a:solidFill>
                          <a:latin typeface="Aileron Bold"/>
                          <a:ea typeface="Aileron Bold"/>
                          <a:cs typeface="Aileron Bold"/>
                          <a:sym typeface="Aileron Bold"/>
                        </a:rPr>
                        <a:t>0.4444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4362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Look-alike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0.3652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6279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Ships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E0E0E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0.2141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4362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Land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0.9485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4362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 b="true">
                          <a:solidFill>
                            <a:srgbClr val="000000"/>
                          </a:solidFill>
                          <a:latin typeface="Aileron Bold"/>
                          <a:ea typeface="Aileron Bold"/>
                          <a:cs typeface="Aileron Bold"/>
                          <a:sym typeface="Aileron Bold"/>
                        </a:rPr>
                        <a:t>Mean IoU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 b="true">
                          <a:solidFill>
                            <a:srgbClr val="000000"/>
                          </a:solidFill>
                          <a:latin typeface="Aileron Bold"/>
                          <a:ea typeface="Aileron Bold"/>
                          <a:cs typeface="Aileron Bold"/>
                          <a:sym typeface="Aileron Bold"/>
                        </a:rPr>
                        <a:t>0.5810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pSp>
        <p:nvGrpSpPr>
          <p:cNvPr name="Group 3" id="3"/>
          <p:cNvGrpSpPr/>
          <p:nvPr/>
        </p:nvGrpSpPr>
        <p:grpSpPr>
          <a:xfrm rot="0">
            <a:off x="1028700" y="7256630"/>
            <a:ext cx="10115614" cy="410719"/>
            <a:chOff x="0" y="0"/>
            <a:chExt cx="13487486" cy="547626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6292668" y="0"/>
              <a:ext cx="547626" cy="547626"/>
              <a:chOff x="0" y="0"/>
              <a:chExt cx="812800" cy="812800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0000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76200" y="0"/>
                <a:ext cx="660400" cy="7366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600"/>
                  </a:lnSpc>
                </a:pPr>
              </a:p>
            </p:txBody>
          </p:sp>
        </p:grpSp>
        <p:sp>
          <p:nvSpPr>
            <p:cNvPr name="TextBox 7" id="7"/>
            <p:cNvSpPr txBox="true"/>
            <p:nvPr/>
          </p:nvSpPr>
          <p:spPr>
            <a:xfrm rot="0">
              <a:off x="7073633" y="-16382"/>
              <a:ext cx="1836440" cy="5137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00"/>
                </a:lnSpc>
                <a:spcBef>
                  <a:spcPct val="0"/>
                </a:spcBef>
              </a:pPr>
              <a:r>
                <a:rPr lang="en-US" sz="2200" spc="66">
                  <a:solidFill>
                    <a:srgbClr val="000000"/>
                  </a:solidFill>
                  <a:latin typeface="Aileron"/>
                  <a:ea typeface="Aileron"/>
                  <a:cs typeface="Aileron"/>
                  <a:sym typeface="Aileron"/>
                </a:rPr>
                <a:t>Look-alike</a:t>
              </a:r>
            </a:p>
          </p:txBody>
        </p:sp>
        <p:grpSp>
          <p:nvGrpSpPr>
            <p:cNvPr name="Group 8" id="8"/>
            <p:cNvGrpSpPr/>
            <p:nvPr/>
          </p:nvGrpSpPr>
          <p:grpSpPr>
            <a:xfrm rot="0">
              <a:off x="3492630" y="0"/>
              <a:ext cx="547626" cy="547626"/>
              <a:chOff x="0" y="0"/>
              <a:chExt cx="812800" cy="812800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3FFFF"/>
              </a:solidFill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76200" y="0"/>
                <a:ext cx="660400" cy="7366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600"/>
                  </a:lnSpc>
                </a:pPr>
              </a:p>
            </p:txBody>
          </p:sp>
        </p:grpSp>
        <p:sp>
          <p:nvSpPr>
            <p:cNvPr name="TextBox 11" id="11"/>
            <p:cNvSpPr txBox="true"/>
            <p:nvPr/>
          </p:nvSpPr>
          <p:spPr>
            <a:xfrm rot="0">
              <a:off x="4290533" y="-16382"/>
              <a:ext cx="1354435" cy="5137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00"/>
                </a:lnSpc>
                <a:spcBef>
                  <a:spcPct val="0"/>
                </a:spcBef>
              </a:pPr>
              <a:r>
                <a:rPr lang="en-US" sz="2200" spc="66">
                  <a:solidFill>
                    <a:srgbClr val="000000"/>
                  </a:solidFill>
                  <a:latin typeface="Aileron"/>
                  <a:ea typeface="Aileron"/>
                  <a:cs typeface="Aileron"/>
                  <a:sym typeface="Aileron"/>
                </a:rPr>
                <a:t>Oil Spill</a:t>
              </a:r>
            </a:p>
          </p:txBody>
        </p:sp>
        <p:grpSp>
          <p:nvGrpSpPr>
            <p:cNvPr name="Group 12" id="12"/>
            <p:cNvGrpSpPr/>
            <p:nvPr/>
          </p:nvGrpSpPr>
          <p:grpSpPr>
            <a:xfrm rot="0">
              <a:off x="11784592" y="0"/>
              <a:ext cx="547626" cy="547626"/>
              <a:chOff x="0" y="0"/>
              <a:chExt cx="812800" cy="812800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9900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76200" y="0"/>
                <a:ext cx="660400" cy="7366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600"/>
                  </a:lnSpc>
                </a:pPr>
              </a:p>
            </p:txBody>
          </p:sp>
        </p:grpSp>
        <p:sp>
          <p:nvSpPr>
            <p:cNvPr name="TextBox 15" id="15"/>
            <p:cNvSpPr txBox="true"/>
            <p:nvPr/>
          </p:nvSpPr>
          <p:spPr>
            <a:xfrm rot="0">
              <a:off x="12580825" y="-16382"/>
              <a:ext cx="906661" cy="5137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00"/>
                </a:lnSpc>
                <a:spcBef>
                  <a:spcPct val="0"/>
                </a:spcBef>
              </a:pPr>
              <a:r>
                <a:rPr lang="en-US" sz="2200" spc="66">
                  <a:solidFill>
                    <a:srgbClr val="000000"/>
                  </a:solidFill>
                  <a:latin typeface="Aileron"/>
                  <a:ea typeface="Aileron"/>
                  <a:cs typeface="Aileron"/>
                  <a:sym typeface="Aileron"/>
                </a:rPr>
                <a:t>Land</a:t>
              </a:r>
            </a:p>
          </p:txBody>
        </p:sp>
        <p:grpSp>
          <p:nvGrpSpPr>
            <p:cNvPr name="Group 16" id="16"/>
            <p:cNvGrpSpPr/>
            <p:nvPr/>
          </p:nvGrpSpPr>
          <p:grpSpPr>
            <a:xfrm rot="0">
              <a:off x="9557773" y="0"/>
              <a:ext cx="547626" cy="547626"/>
              <a:chOff x="0" y="0"/>
              <a:chExt cx="812800" cy="812800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984C04"/>
              </a:solidFill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76200" y="0"/>
                <a:ext cx="660400" cy="7366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600"/>
                  </a:lnSpc>
                </a:pPr>
              </a:p>
            </p:txBody>
          </p:sp>
        </p:grpSp>
        <p:sp>
          <p:nvSpPr>
            <p:cNvPr name="TextBox 19" id="19"/>
            <p:cNvSpPr txBox="true"/>
            <p:nvPr/>
          </p:nvSpPr>
          <p:spPr>
            <a:xfrm rot="0">
              <a:off x="10337089" y="-16382"/>
              <a:ext cx="799802" cy="5137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00"/>
                </a:lnSpc>
                <a:spcBef>
                  <a:spcPct val="0"/>
                </a:spcBef>
              </a:pPr>
              <a:r>
                <a:rPr lang="en-US" sz="2200" spc="66">
                  <a:solidFill>
                    <a:srgbClr val="000000"/>
                  </a:solidFill>
                  <a:latin typeface="Aileron"/>
                  <a:ea typeface="Aileron"/>
                  <a:cs typeface="Aileron"/>
                  <a:sym typeface="Aileron"/>
                </a:rPr>
                <a:t>Ship</a:t>
              </a:r>
            </a:p>
          </p:txBody>
        </p:sp>
        <p:grpSp>
          <p:nvGrpSpPr>
            <p:cNvPr name="Group 20" id="20"/>
            <p:cNvGrpSpPr/>
            <p:nvPr/>
          </p:nvGrpSpPr>
          <p:grpSpPr>
            <a:xfrm rot="0">
              <a:off x="0" y="0"/>
              <a:ext cx="547626" cy="547626"/>
              <a:chOff x="0" y="0"/>
              <a:chExt cx="812800" cy="812800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22" id="22"/>
              <p:cNvSpPr txBox="true"/>
              <p:nvPr/>
            </p:nvSpPr>
            <p:spPr>
              <a:xfrm>
                <a:off x="76200" y="0"/>
                <a:ext cx="660400" cy="7366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600"/>
                  </a:lnSpc>
                </a:pPr>
              </a:p>
            </p:txBody>
          </p:sp>
        </p:grpSp>
        <p:sp>
          <p:nvSpPr>
            <p:cNvPr name="TextBox 23" id="23"/>
            <p:cNvSpPr txBox="true"/>
            <p:nvPr/>
          </p:nvSpPr>
          <p:spPr>
            <a:xfrm rot="0">
              <a:off x="752605" y="-16382"/>
              <a:ext cx="2092325" cy="5137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00"/>
                </a:lnSpc>
                <a:spcBef>
                  <a:spcPct val="0"/>
                </a:spcBef>
              </a:pPr>
              <a:r>
                <a:rPr lang="en-US" sz="2200" spc="66">
                  <a:solidFill>
                    <a:srgbClr val="000000"/>
                  </a:solidFill>
                  <a:latin typeface="Aileron"/>
                  <a:ea typeface="Aileron"/>
                  <a:cs typeface="Aileron"/>
                  <a:sym typeface="Aileron"/>
                </a:rPr>
                <a:t>Sea Surface</a:t>
              </a:r>
            </a:p>
          </p:txBody>
        </p:sp>
      </p:grpSp>
      <p:sp>
        <p:nvSpPr>
          <p:cNvPr name="Freeform 24" id="24"/>
          <p:cNvSpPr/>
          <p:nvPr/>
        </p:nvSpPr>
        <p:spPr>
          <a:xfrm flipH="false" flipV="false" rot="0">
            <a:off x="983382" y="1846951"/>
            <a:ext cx="11408596" cy="4924710"/>
          </a:xfrm>
          <a:custGeom>
            <a:avLst/>
            <a:gdLst/>
            <a:ahLst/>
            <a:cxnLst/>
            <a:rect r="r" b="b" t="t" l="l"/>
            <a:pathLst>
              <a:path h="4924710" w="11408596">
                <a:moveTo>
                  <a:pt x="0" y="0"/>
                </a:moveTo>
                <a:lnTo>
                  <a:pt x="11408596" y="0"/>
                </a:lnTo>
                <a:lnTo>
                  <a:pt x="11408596" y="4924710"/>
                </a:lnTo>
                <a:lnTo>
                  <a:pt x="0" y="49247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656895" y="602012"/>
            <a:ext cx="8487105" cy="6489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239"/>
              </a:lnSpc>
              <a:spcBef>
                <a:spcPct val="0"/>
              </a:spcBef>
            </a:pPr>
            <a:r>
              <a:rPr lang="en-US" b="true" sz="3999" spc="119">
                <a:solidFill>
                  <a:srgbClr val="191919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PSPNET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859464" y="6733561"/>
            <a:ext cx="171154" cy="3897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98"/>
              </a:lnSpc>
            </a:pPr>
            <a:r>
              <a:rPr lang="en-US" sz="2356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0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2601669" y="6733561"/>
            <a:ext cx="513363" cy="3897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98"/>
              </a:lnSpc>
            </a:pPr>
            <a:r>
              <a:rPr lang="en-US" sz="2356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100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4497865" y="6733561"/>
            <a:ext cx="513363" cy="3897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98"/>
              </a:lnSpc>
            </a:pPr>
            <a:r>
              <a:rPr lang="en-US" sz="2356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200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6395263" y="6733561"/>
            <a:ext cx="513363" cy="3897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98"/>
              </a:lnSpc>
            </a:pPr>
            <a:r>
              <a:rPr lang="en-US" sz="2356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300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8292662" y="6733561"/>
            <a:ext cx="513363" cy="3897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98"/>
              </a:lnSpc>
            </a:pPr>
            <a:r>
              <a:rPr lang="en-US" sz="2356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400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0190060" y="6733561"/>
            <a:ext cx="513363" cy="3897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98"/>
              </a:lnSpc>
            </a:pPr>
            <a:r>
              <a:rPr lang="en-US" sz="2356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500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2087459" y="6733561"/>
            <a:ext cx="513363" cy="3897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98"/>
              </a:lnSpc>
            </a:pPr>
            <a:r>
              <a:rPr lang="en-US" sz="2356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600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466914" y="5506797"/>
            <a:ext cx="421893" cy="3897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98"/>
              </a:lnSpc>
            </a:pPr>
            <a:r>
              <a:rPr lang="en-US" sz="2356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0.2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437571" y="4489081"/>
            <a:ext cx="421893" cy="3897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98"/>
              </a:lnSpc>
            </a:pPr>
            <a:r>
              <a:rPr lang="en-US" sz="2356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0.4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437571" y="3473499"/>
            <a:ext cx="421893" cy="3897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98"/>
              </a:lnSpc>
            </a:pPr>
            <a:r>
              <a:rPr lang="en-US" sz="2356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0.6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437571" y="2457917"/>
            <a:ext cx="421893" cy="3897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98"/>
              </a:lnSpc>
            </a:pPr>
            <a:r>
              <a:rPr lang="en-US" sz="2356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0.8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437571" y="1442335"/>
            <a:ext cx="421893" cy="3897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98"/>
              </a:lnSpc>
            </a:pPr>
            <a:r>
              <a:rPr lang="en-US" sz="2356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1.0</a:t>
            </a:r>
          </a:p>
        </p:txBody>
      </p:sp>
      <p:sp>
        <p:nvSpPr>
          <p:cNvPr name="Freeform 38" id="38"/>
          <p:cNvSpPr/>
          <p:nvPr/>
        </p:nvSpPr>
        <p:spPr>
          <a:xfrm flipH="false" flipV="false" rot="0">
            <a:off x="16698770" y="8811973"/>
            <a:ext cx="1589230" cy="1589230"/>
          </a:xfrm>
          <a:custGeom>
            <a:avLst/>
            <a:gdLst/>
            <a:ahLst/>
            <a:cxnLst/>
            <a:rect r="r" b="b" t="t" l="l"/>
            <a:pathLst>
              <a:path h="1589230" w="1589230">
                <a:moveTo>
                  <a:pt x="0" y="0"/>
                </a:moveTo>
                <a:lnTo>
                  <a:pt x="1589230" y="0"/>
                </a:lnTo>
                <a:lnTo>
                  <a:pt x="1589230" y="1589230"/>
                </a:lnTo>
                <a:lnTo>
                  <a:pt x="0" y="158923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39" id="39"/>
          <p:cNvSpPr txBox="true"/>
          <p:nvPr/>
        </p:nvSpPr>
        <p:spPr>
          <a:xfrm rot="0">
            <a:off x="945041" y="8870476"/>
            <a:ext cx="4674840" cy="3878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98"/>
              </a:lnSpc>
              <a:spcBef>
                <a:spcPct val="0"/>
              </a:spcBef>
            </a:pPr>
            <a:r>
              <a:rPr lang="en-US" b="true" sz="2356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Total Training Time:</a:t>
            </a:r>
            <a:r>
              <a:rPr lang="en-US" sz="2356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1</a:t>
            </a:r>
            <a:r>
              <a:rPr lang="en-US" sz="2356" i="true">
                <a:solidFill>
                  <a:srgbClr val="000000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h 21m 19s</a:t>
            </a:r>
            <a:r>
              <a:rPr lang="en-US" sz="2356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13393926" y="1480435"/>
          <a:ext cx="4577685" cy="5924550"/>
        </p:xfrm>
        <a:graphic>
          <a:graphicData uri="http://schemas.openxmlformats.org/drawingml/2006/table">
            <a:tbl>
              <a:tblPr/>
              <a:tblGrid>
                <a:gridCol w="2288842"/>
                <a:gridCol w="2288842"/>
              </a:tblGrid>
              <a:tr h="84362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 b="true">
                          <a:solidFill>
                            <a:srgbClr val="FFFFFF"/>
                          </a:solidFill>
                          <a:latin typeface="Aileron Bold"/>
                          <a:ea typeface="Aileron Bold"/>
                          <a:cs typeface="Aileron Bold"/>
                          <a:sym typeface="Aileron Bold"/>
                        </a:rPr>
                        <a:t>Class Label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191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 b="true">
                          <a:solidFill>
                            <a:srgbClr val="FFFFFF"/>
                          </a:solidFill>
                          <a:latin typeface="Aileron Bold"/>
                          <a:ea typeface="Aileron Bold"/>
                          <a:cs typeface="Aileron Bold"/>
                          <a:sym typeface="Aileron Bold"/>
                        </a:rPr>
                        <a:t>IoU Score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1919"/>
                    </a:solidFill>
                  </a:tcPr>
                </a:tc>
              </a:tr>
              <a:tr h="84362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Sea Surface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0.9609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4362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 b="true">
                          <a:solidFill>
                            <a:srgbClr val="000000"/>
                          </a:solidFill>
                          <a:latin typeface="Aileron Bold"/>
                          <a:ea typeface="Aileron Bold"/>
                          <a:cs typeface="Aileron Bold"/>
                          <a:sym typeface="Aileron Bold"/>
                        </a:rPr>
                        <a:t>Oil Spill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 b="true">
                          <a:solidFill>
                            <a:srgbClr val="000000"/>
                          </a:solidFill>
                          <a:latin typeface="Aileron Bold"/>
                          <a:ea typeface="Aileron Bold"/>
                          <a:cs typeface="Aileron Bold"/>
                          <a:sym typeface="Aileron Bold"/>
                        </a:rPr>
                        <a:t>0.5262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4362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Look-alike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0.4874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6279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Ships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E0E0E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0.3131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4362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Land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0.9392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4362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 b="true">
                          <a:solidFill>
                            <a:srgbClr val="000000"/>
                          </a:solidFill>
                          <a:latin typeface="Aileron Bold"/>
                          <a:ea typeface="Aileron Bold"/>
                          <a:cs typeface="Aileron Bold"/>
                          <a:sym typeface="Aileron Bold"/>
                        </a:rPr>
                        <a:t>Mean IoU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 b="true">
                          <a:solidFill>
                            <a:srgbClr val="000000"/>
                          </a:solidFill>
                          <a:latin typeface="Aileron Bold"/>
                          <a:ea typeface="Aileron Bold"/>
                          <a:cs typeface="Aileron Bold"/>
                          <a:sym typeface="Aileron Bold"/>
                        </a:rPr>
                        <a:t>0.6453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pSp>
        <p:nvGrpSpPr>
          <p:cNvPr name="Group 3" id="3"/>
          <p:cNvGrpSpPr/>
          <p:nvPr/>
        </p:nvGrpSpPr>
        <p:grpSpPr>
          <a:xfrm rot="0">
            <a:off x="1028700" y="7256630"/>
            <a:ext cx="10115614" cy="410719"/>
            <a:chOff x="0" y="0"/>
            <a:chExt cx="13487486" cy="547626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6292668" y="0"/>
              <a:ext cx="547626" cy="547626"/>
              <a:chOff x="0" y="0"/>
              <a:chExt cx="812800" cy="812800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0000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76200" y="0"/>
                <a:ext cx="660400" cy="7366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600"/>
                  </a:lnSpc>
                </a:pPr>
              </a:p>
            </p:txBody>
          </p:sp>
        </p:grpSp>
        <p:sp>
          <p:nvSpPr>
            <p:cNvPr name="TextBox 7" id="7"/>
            <p:cNvSpPr txBox="true"/>
            <p:nvPr/>
          </p:nvSpPr>
          <p:spPr>
            <a:xfrm rot="0">
              <a:off x="7073633" y="-16382"/>
              <a:ext cx="1836440" cy="5137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00"/>
                </a:lnSpc>
                <a:spcBef>
                  <a:spcPct val="0"/>
                </a:spcBef>
              </a:pPr>
              <a:r>
                <a:rPr lang="en-US" sz="2200" spc="66">
                  <a:solidFill>
                    <a:srgbClr val="000000"/>
                  </a:solidFill>
                  <a:latin typeface="Aileron"/>
                  <a:ea typeface="Aileron"/>
                  <a:cs typeface="Aileron"/>
                  <a:sym typeface="Aileron"/>
                </a:rPr>
                <a:t>Look-alike</a:t>
              </a:r>
            </a:p>
          </p:txBody>
        </p:sp>
        <p:grpSp>
          <p:nvGrpSpPr>
            <p:cNvPr name="Group 8" id="8"/>
            <p:cNvGrpSpPr/>
            <p:nvPr/>
          </p:nvGrpSpPr>
          <p:grpSpPr>
            <a:xfrm rot="0">
              <a:off x="3492630" y="0"/>
              <a:ext cx="547626" cy="547626"/>
              <a:chOff x="0" y="0"/>
              <a:chExt cx="812800" cy="812800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3FFFF"/>
              </a:solidFill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76200" y="0"/>
                <a:ext cx="660400" cy="7366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600"/>
                  </a:lnSpc>
                </a:pPr>
              </a:p>
            </p:txBody>
          </p:sp>
        </p:grpSp>
        <p:sp>
          <p:nvSpPr>
            <p:cNvPr name="TextBox 11" id="11"/>
            <p:cNvSpPr txBox="true"/>
            <p:nvPr/>
          </p:nvSpPr>
          <p:spPr>
            <a:xfrm rot="0">
              <a:off x="4290533" y="-16382"/>
              <a:ext cx="1354435" cy="5137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00"/>
                </a:lnSpc>
                <a:spcBef>
                  <a:spcPct val="0"/>
                </a:spcBef>
              </a:pPr>
              <a:r>
                <a:rPr lang="en-US" sz="2200" spc="66">
                  <a:solidFill>
                    <a:srgbClr val="000000"/>
                  </a:solidFill>
                  <a:latin typeface="Aileron"/>
                  <a:ea typeface="Aileron"/>
                  <a:cs typeface="Aileron"/>
                  <a:sym typeface="Aileron"/>
                </a:rPr>
                <a:t>Oil Spill</a:t>
              </a:r>
            </a:p>
          </p:txBody>
        </p:sp>
        <p:grpSp>
          <p:nvGrpSpPr>
            <p:cNvPr name="Group 12" id="12"/>
            <p:cNvGrpSpPr/>
            <p:nvPr/>
          </p:nvGrpSpPr>
          <p:grpSpPr>
            <a:xfrm rot="0">
              <a:off x="11784592" y="0"/>
              <a:ext cx="547626" cy="547626"/>
              <a:chOff x="0" y="0"/>
              <a:chExt cx="812800" cy="812800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9900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76200" y="0"/>
                <a:ext cx="660400" cy="7366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600"/>
                  </a:lnSpc>
                </a:pPr>
              </a:p>
            </p:txBody>
          </p:sp>
        </p:grpSp>
        <p:sp>
          <p:nvSpPr>
            <p:cNvPr name="TextBox 15" id="15"/>
            <p:cNvSpPr txBox="true"/>
            <p:nvPr/>
          </p:nvSpPr>
          <p:spPr>
            <a:xfrm rot="0">
              <a:off x="12580825" y="-16382"/>
              <a:ext cx="906661" cy="5137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00"/>
                </a:lnSpc>
                <a:spcBef>
                  <a:spcPct val="0"/>
                </a:spcBef>
              </a:pPr>
              <a:r>
                <a:rPr lang="en-US" sz="2200" spc="66">
                  <a:solidFill>
                    <a:srgbClr val="000000"/>
                  </a:solidFill>
                  <a:latin typeface="Aileron"/>
                  <a:ea typeface="Aileron"/>
                  <a:cs typeface="Aileron"/>
                  <a:sym typeface="Aileron"/>
                </a:rPr>
                <a:t>Land</a:t>
              </a:r>
            </a:p>
          </p:txBody>
        </p:sp>
        <p:grpSp>
          <p:nvGrpSpPr>
            <p:cNvPr name="Group 16" id="16"/>
            <p:cNvGrpSpPr/>
            <p:nvPr/>
          </p:nvGrpSpPr>
          <p:grpSpPr>
            <a:xfrm rot="0">
              <a:off x="9557773" y="0"/>
              <a:ext cx="547626" cy="547626"/>
              <a:chOff x="0" y="0"/>
              <a:chExt cx="812800" cy="812800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984C04"/>
              </a:solidFill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76200" y="0"/>
                <a:ext cx="660400" cy="7366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600"/>
                  </a:lnSpc>
                </a:pPr>
              </a:p>
            </p:txBody>
          </p:sp>
        </p:grpSp>
        <p:sp>
          <p:nvSpPr>
            <p:cNvPr name="TextBox 19" id="19"/>
            <p:cNvSpPr txBox="true"/>
            <p:nvPr/>
          </p:nvSpPr>
          <p:spPr>
            <a:xfrm rot="0">
              <a:off x="10337089" y="-16382"/>
              <a:ext cx="799802" cy="5137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00"/>
                </a:lnSpc>
                <a:spcBef>
                  <a:spcPct val="0"/>
                </a:spcBef>
              </a:pPr>
              <a:r>
                <a:rPr lang="en-US" sz="2200" spc="66">
                  <a:solidFill>
                    <a:srgbClr val="000000"/>
                  </a:solidFill>
                  <a:latin typeface="Aileron"/>
                  <a:ea typeface="Aileron"/>
                  <a:cs typeface="Aileron"/>
                  <a:sym typeface="Aileron"/>
                </a:rPr>
                <a:t>Ship</a:t>
              </a:r>
            </a:p>
          </p:txBody>
        </p:sp>
        <p:grpSp>
          <p:nvGrpSpPr>
            <p:cNvPr name="Group 20" id="20"/>
            <p:cNvGrpSpPr/>
            <p:nvPr/>
          </p:nvGrpSpPr>
          <p:grpSpPr>
            <a:xfrm rot="0">
              <a:off x="0" y="0"/>
              <a:ext cx="547626" cy="547626"/>
              <a:chOff x="0" y="0"/>
              <a:chExt cx="812800" cy="812800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22" id="22"/>
              <p:cNvSpPr txBox="true"/>
              <p:nvPr/>
            </p:nvSpPr>
            <p:spPr>
              <a:xfrm>
                <a:off x="76200" y="0"/>
                <a:ext cx="660400" cy="7366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600"/>
                  </a:lnSpc>
                </a:pPr>
              </a:p>
            </p:txBody>
          </p:sp>
        </p:grpSp>
        <p:sp>
          <p:nvSpPr>
            <p:cNvPr name="TextBox 23" id="23"/>
            <p:cNvSpPr txBox="true"/>
            <p:nvPr/>
          </p:nvSpPr>
          <p:spPr>
            <a:xfrm rot="0">
              <a:off x="752605" y="-16382"/>
              <a:ext cx="2092325" cy="5137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00"/>
                </a:lnSpc>
                <a:spcBef>
                  <a:spcPct val="0"/>
                </a:spcBef>
              </a:pPr>
              <a:r>
                <a:rPr lang="en-US" sz="2200" spc="66">
                  <a:solidFill>
                    <a:srgbClr val="000000"/>
                  </a:solidFill>
                  <a:latin typeface="Aileron"/>
                  <a:ea typeface="Aileron"/>
                  <a:cs typeface="Aileron"/>
                  <a:sym typeface="Aileron"/>
                </a:rPr>
                <a:t>Sea Surface</a:t>
              </a:r>
            </a:p>
          </p:txBody>
        </p:sp>
      </p:grpSp>
      <p:sp>
        <p:nvSpPr>
          <p:cNvPr name="Freeform 24" id="24"/>
          <p:cNvSpPr/>
          <p:nvPr/>
        </p:nvSpPr>
        <p:spPr>
          <a:xfrm flipH="false" flipV="false" rot="0">
            <a:off x="945041" y="1827302"/>
            <a:ext cx="11399099" cy="4944359"/>
          </a:xfrm>
          <a:custGeom>
            <a:avLst/>
            <a:gdLst/>
            <a:ahLst/>
            <a:cxnLst/>
            <a:rect r="r" b="b" t="t" l="l"/>
            <a:pathLst>
              <a:path h="4944359" w="11399099">
                <a:moveTo>
                  <a:pt x="0" y="0"/>
                </a:moveTo>
                <a:lnTo>
                  <a:pt x="11399099" y="0"/>
                </a:lnTo>
                <a:lnTo>
                  <a:pt x="11399099" y="4944359"/>
                </a:lnTo>
                <a:lnTo>
                  <a:pt x="0" y="494435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656895" y="602012"/>
            <a:ext cx="8487105" cy="6489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239"/>
              </a:lnSpc>
              <a:spcBef>
                <a:spcPct val="0"/>
              </a:spcBef>
            </a:pPr>
            <a:r>
              <a:rPr lang="en-US" b="true" sz="3999" spc="119">
                <a:solidFill>
                  <a:srgbClr val="191919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DEEPLAB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859464" y="6733561"/>
            <a:ext cx="171154" cy="3897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98"/>
              </a:lnSpc>
            </a:pPr>
            <a:r>
              <a:rPr lang="en-US" sz="2356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0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2601669" y="6733561"/>
            <a:ext cx="513363" cy="3897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98"/>
              </a:lnSpc>
            </a:pPr>
            <a:r>
              <a:rPr lang="en-US" sz="2356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100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4497865" y="6733561"/>
            <a:ext cx="513363" cy="3897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98"/>
              </a:lnSpc>
            </a:pPr>
            <a:r>
              <a:rPr lang="en-US" sz="2356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200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6395263" y="6733561"/>
            <a:ext cx="513363" cy="3897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98"/>
              </a:lnSpc>
            </a:pPr>
            <a:r>
              <a:rPr lang="en-US" sz="2356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300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8292662" y="6733561"/>
            <a:ext cx="513363" cy="3897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98"/>
              </a:lnSpc>
            </a:pPr>
            <a:r>
              <a:rPr lang="en-US" sz="2356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400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0190060" y="6733561"/>
            <a:ext cx="513363" cy="3897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98"/>
              </a:lnSpc>
            </a:pPr>
            <a:r>
              <a:rPr lang="en-US" sz="2356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500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2087459" y="6733561"/>
            <a:ext cx="513363" cy="3897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98"/>
              </a:lnSpc>
            </a:pPr>
            <a:r>
              <a:rPr lang="en-US" sz="2356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600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466914" y="5506797"/>
            <a:ext cx="421893" cy="3897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98"/>
              </a:lnSpc>
            </a:pPr>
            <a:r>
              <a:rPr lang="en-US" sz="2356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0.2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437571" y="4489081"/>
            <a:ext cx="421893" cy="3897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98"/>
              </a:lnSpc>
            </a:pPr>
            <a:r>
              <a:rPr lang="en-US" sz="2356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0.4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437571" y="3473499"/>
            <a:ext cx="421893" cy="3897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98"/>
              </a:lnSpc>
            </a:pPr>
            <a:r>
              <a:rPr lang="en-US" sz="2356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0.6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437571" y="2457917"/>
            <a:ext cx="421893" cy="3897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98"/>
              </a:lnSpc>
            </a:pPr>
            <a:r>
              <a:rPr lang="en-US" sz="2356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0.8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437571" y="1442335"/>
            <a:ext cx="421893" cy="3897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98"/>
              </a:lnSpc>
            </a:pPr>
            <a:r>
              <a:rPr lang="en-US" sz="2356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1.0</a:t>
            </a:r>
          </a:p>
        </p:txBody>
      </p:sp>
      <p:sp>
        <p:nvSpPr>
          <p:cNvPr name="Freeform 38" id="38"/>
          <p:cNvSpPr/>
          <p:nvPr/>
        </p:nvSpPr>
        <p:spPr>
          <a:xfrm flipH="false" flipV="false" rot="0">
            <a:off x="16698770" y="8811973"/>
            <a:ext cx="1589230" cy="1589230"/>
          </a:xfrm>
          <a:custGeom>
            <a:avLst/>
            <a:gdLst/>
            <a:ahLst/>
            <a:cxnLst/>
            <a:rect r="r" b="b" t="t" l="l"/>
            <a:pathLst>
              <a:path h="1589230" w="1589230">
                <a:moveTo>
                  <a:pt x="0" y="0"/>
                </a:moveTo>
                <a:lnTo>
                  <a:pt x="1589230" y="0"/>
                </a:lnTo>
                <a:lnTo>
                  <a:pt x="1589230" y="1589230"/>
                </a:lnTo>
                <a:lnTo>
                  <a:pt x="0" y="158923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39" id="39"/>
          <p:cNvSpPr txBox="true"/>
          <p:nvPr/>
        </p:nvSpPr>
        <p:spPr>
          <a:xfrm rot="0">
            <a:off x="945041" y="8870476"/>
            <a:ext cx="4253359" cy="3878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98"/>
              </a:lnSpc>
              <a:spcBef>
                <a:spcPct val="0"/>
              </a:spcBef>
            </a:pPr>
            <a:r>
              <a:rPr lang="en-US" b="true" sz="2356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Total Training Time:</a:t>
            </a:r>
            <a:r>
              <a:rPr lang="en-US" sz="2356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356" i="true">
                <a:solidFill>
                  <a:srgbClr val="000000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59m 47s</a:t>
            </a:r>
            <a:r>
              <a:rPr lang="en-US" sz="2356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56895" y="736821"/>
            <a:ext cx="4436353" cy="1306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39"/>
              </a:lnSpc>
            </a:pPr>
            <a:r>
              <a:rPr lang="en-US" b="true" sz="3999" spc="119">
                <a:solidFill>
                  <a:srgbClr val="191919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SEGMENTATION </a:t>
            </a:r>
          </a:p>
          <a:p>
            <a:pPr algn="l" marL="0" indent="0" lvl="0">
              <a:lnSpc>
                <a:spcPts val="5239"/>
              </a:lnSpc>
              <a:spcBef>
                <a:spcPct val="0"/>
              </a:spcBef>
            </a:pPr>
            <a:r>
              <a:rPr lang="en-US" b="true" sz="3999" spc="119">
                <a:solidFill>
                  <a:srgbClr val="191919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COMPARISON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7682268" y="3064804"/>
            <a:ext cx="3279910" cy="1709653"/>
          </a:xfrm>
          <a:custGeom>
            <a:avLst/>
            <a:gdLst/>
            <a:ahLst/>
            <a:cxnLst/>
            <a:rect r="r" b="b" t="t" l="l"/>
            <a:pathLst>
              <a:path h="1709653" w="3279910">
                <a:moveTo>
                  <a:pt x="0" y="0"/>
                </a:moveTo>
                <a:lnTo>
                  <a:pt x="3279910" y="0"/>
                </a:lnTo>
                <a:lnTo>
                  <a:pt x="3279910" y="1709653"/>
                </a:lnTo>
                <a:lnTo>
                  <a:pt x="0" y="170965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228878" y="3053817"/>
            <a:ext cx="3273541" cy="1706333"/>
          </a:xfrm>
          <a:custGeom>
            <a:avLst/>
            <a:gdLst/>
            <a:ahLst/>
            <a:cxnLst/>
            <a:rect r="r" b="b" t="t" l="l"/>
            <a:pathLst>
              <a:path h="1706333" w="3273541">
                <a:moveTo>
                  <a:pt x="0" y="0"/>
                </a:moveTo>
                <a:lnTo>
                  <a:pt x="3273540" y="0"/>
                </a:lnTo>
                <a:lnTo>
                  <a:pt x="3273540" y="1706333"/>
                </a:lnTo>
                <a:lnTo>
                  <a:pt x="0" y="170633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153212" y="3079488"/>
            <a:ext cx="3224291" cy="1680662"/>
          </a:xfrm>
          <a:custGeom>
            <a:avLst/>
            <a:gdLst/>
            <a:ahLst/>
            <a:cxnLst/>
            <a:rect r="r" b="b" t="t" l="l"/>
            <a:pathLst>
              <a:path h="1680662" w="3224291">
                <a:moveTo>
                  <a:pt x="0" y="0"/>
                </a:moveTo>
                <a:lnTo>
                  <a:pt x="3224291" y="0"/>
                </a:lnTo>
                <a:lnTo>
                  <a:pt x="3224291" y="1680662"/>
                </a:lnTo>
                <a:lnTo>
                  <a:pt x="0" y="16806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92940" y="3081128"/>
            <a:ext cx="3207825" cy="1677005"/>
          </a:xfrm>
          <a:custGeom>
            <a:avLst/>
            <a:gdLst/>
            <a:ahLst/>
            <a:cxnLst/>
            <a:rect r="r" b="b" t="t" l="l"/>
            <a:pathLst>
              <a:path h="1677005" w="3207825">
                <a:moveTo>
                  <a:pt x="0" y="0"/>
                </a:moveTo>
                <a:lnTo>
                  <a:pt x="3207825" y="0"/>
                </a:lnTo>
                <a:lnTo>
                  <a:pt x="3207825" y="1677005"/>
                </a:lnTo>
                <a:lnTo>
                  <a:pt x="0" y="167700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-535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682268" y="5143500"/>
            <a:ext cx="3286763" cy="1713225"/>
          </a:xfrm>
          <a:custGeom>
            <a:avLst/>
            <a:gdLst/>
            <a:ahLst/>
            <a:cxnLst/>
            <a:rect r="r" b="b" t="t" l="l"/>
            <a:pathLst>
              <a:path h="1713225" w="3286763">
                <a:moveTo>
                  <a:pt x="0" y="0"/>
                </a:moveTo>
                <a:lnTo>
                  <a:pt x="3286763" y="0"/>
                </a:lnTo>
                <a:lnTo>
                  <a:pt x="3286763" y="1713225"/>
                </a:lnTo>
                <a:lnTo>
                  <a:pt x="0" y="171322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1228878" y="5138559"/>
            <a:ext cx="3271715" cy="1705381"/>
          </a:xfrm>
          <a:custGeom>
            <a:avLst/>
            <a:gdLst/>
            <a:ahLst/>
            <a:cxnLst/>
            <a:rect r="r" b="b" t="t" l="l"/>
            <a:pathLst>
              <a:path h="1705381" w="3271715">
                <a:moveTo>
                  <a:pt x="0" y="0"/>
                </a:moveTo>
                <a:lnTo>
                  <a:pt x="3271714" y="0"/>
                </a:lnTo>
                <a:lnTo>
                  <a:pt x="3271714" y="1705381"/>
                </a:lnTo>
                <a:lnTo>
                  <a:pt x="0" y="170538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4125403" y="5136332"/>
            <a:ext cx="3289800" cy="1714808"/>
          </a:xfrm>
          <a:custGeom>
            <a:avLst/>
            <a:gdLst/>
            <a:ahLst/>
            <a:cxnLst/>
            <a:rect r="r" b="b" t="t" l="l"/>
            <a:pathLst>
              <a:path h="1714808" w="3289800">
                <a:moveTo>
                  <a:pt x="0" y="0"/>
                </a:moveTo>
                <a:lnTo>
                  <a:pt x="3289800" y="0"/>
                </a:lnTo>
                <a:lnTo>
                  <a:pt x="3289800" y="1714808"/>
                </a:lnTo>
                <a:lnTo>
                  <a:pt x="0" y="171480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633523" y="5143500"/>
            <a:ext cx="3215315" cy="1714108"/>
          </a:xfrm>
          <a:custGeom>
            <a:avLst/>
            <a:gdLst/>
            <a:ahLst/>
            <a:cxnLst/>
            <a:rect r="r" b="b" t="t" l="l"/>
            <a:pathLst>
              <a:path h="1714108" w="3215315">
                <a:moveTo>
                  <a:pt x="0" y="0"/>
                </a:moveTo>
                <a:lnTo>
                  <a:pt x="3215314" y="0"/>
                </a:lnTo>
                <a:lnTo>
                  <a:pt x="3215314" y="1714108"/>
                </a:lnTo>
                <a:lnTo>
                  <a:pt x="0" y="171410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252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7682268" y="7222578"/>
            <a:ext cx="3299690" cy="1719963"/>
          </a:xfrm>
          <a:custGeom>
            <a:avLst/>
            <a:gdLst/>
            <a:ahLst/>
            <a:cxnLst/>
            <a:rect r="r" b="b" t="t" l="l"/>
            <a:pathLst>
              <a:path h="1719963" w="3299690">
                <a:moveTo>
                  <a:pt x="0" y="0"/>
                </a:moveTo>
                <a:lnTo>
                  <a:pt x="3299689" y="0"/>
                </a:lnTo>
                <a:lnTo>
                  <a:pt x="3299689" y="1719964"/>
                </a:lnTo>
                <a:lnTo>
                  <a:pt x="0" y="171996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1239132" y="7222578"/>
            <a:ext cx="3299690" cy="1719963"/>
          </a:xfrm>
          <a:custGeom>
            <a:avLst/>
            <a:gdLst/>
            <a:ahLst/>
            <a:cxnLst/>
            <a:rect r="r" b="b" t="t" l="l"/>
            <a:pathLst>
              <a:path h="1719963" w="3299690">
                <a:moveTo>
                  <a:pt x="0" y="0"/>
                </a:moveTo>
                <a:lnTo>
                  <a:pt x="3299690" y="0"/>
                </a:lnTo>
                <a:lnTo>
                  <a:pt x="3299690" y="1719964"/>
                </a:lnTo>
                <a:lnTo>
                  <a:pt x="0" y="1719964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4125403" y="7227079"/>
            <a:ext cx="3299690" cy="1719963"/>
          </a:xfrm>
          <a:custGeom>
            <a:avLst/>
            <a:gdLst/>
            <a:ahLst/>
            <a:cxnLst/>
            <a:rect r="r" b="b" t="t" l="l"/>
            <a:pathLst>
              <a:path h="1719963" w="3299690">
                <a:moveTo>
                  <a:pt x="0" y="0"/>
                </a:moveTo>
                <a:lnTo>
                  <a:pt x="3299690" y="0"/>
                </a:lnTo>
                <a:lnTo>
                  <a:pt x="3299690" y="1719963"/>
                </a:lnTo>
                <a:lnTo>
                  <a:pt x="0" y="1719963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633523" y="7222578"/>
            <a:ext cx="3234705" cy="1719963"/>
          </a:xfrm>
          <a:custGeom>
            <a:avLst/>
            <a:gdLst/>
            <a:ahLst/>
            <a:cxnLst/>
            <a:rect r="r" b="b" t="t" l="l"/>
            <a:pathLst>
              <a:path h="1719963" w="3234705">
                <a:moveTo>
                  <a:pt x="0" y="0"/>
                </a:moveTo>
                <a:lnTo>
                  <a:pt x="3234705" y="0"/>
                </a:lnTo>
                <a:lnTo>
                  <a:pt x="3234705" y="1719964"/>
                </a:lnTo>
                <a:lnTo>
                  <a:pt x="0" y="1719964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-2254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6698770" y="8811973"/>
            <a:ext cx="1589230" cy="1589230"/>
          </a:xfrm>
          <a:custGeom>
            <a:avLst/>
            <a:gdLst/>
            <a:ahLst/>
            <a:cxnLst/>
            <a:rect r="r" b="b" t="t" l="l"/>
            <a:pathLst>
              <a:path h="1589230" w="1589230">
                <a:moveTo>
                  <a:pt x="0" y="0"/>
                </a:moveTo>
                <a:lnTo>
                  <a:pt x="1589230" y="0"/>
                </a:lnTo>
                <a:lnTo>
                  <a:pt x="1589230" y="1589230"/>
                </a:lnTo>
                <a:lnTo>
                  <a:pt x="0" y="1589230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230345" y="2668564"/>
            <a:ext cx="2068413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b="true" sz="2400">
                <a:solidFill>
                  <a:srgbClr val="6D6969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Ground Truth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5321031" y="2668564"/>
            <a:ext cx="888653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b="true" sz="2400">
                <a:solidFill>
                  <a:srgbClr val="6D6969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U-Net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8667497" y="2639989"/>
            <a:ext cx="1214735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b="true" sz="2400">
                <a:solidFill>
                  <a:srgbClr val="6D6969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LinkNet</a:t>
            </a:r>
          </a:p>
        </p:txBody>
      </p:sp>
      <p:sp>
        <p:nvSpPr>
          <p:cNvPr name="Freeform 19" id="19"/>
          <p:cNvSpPr/>
          <p:nvPr/>
        </p:nvSpPr>
        <p:spPr>
          <a:xfrm flipH="false" flipV="false" rot="0">
            <a:off x="14795997" y="3050497"/>
            <a:ext cx="3279910" cy="1709653"/>
          </a:xfrm>
          <a:custGeom>
            <a:avLst/>
            <a:gdLst/>
            <a:ahLst/>
            <a:cxnLst/>
            <a:rect r="r" b="b" t="t" l="l"/>
            <a:pathLst>
              <a:path h="1709653" w="3279910">
                <a:moveTo>
                  <a:pt x="0" y="0"/>
                </a:moveTo>
                <a:lnTo>
                  <a:pt x="3279910" y="0"/>
                </a:lnTo>
                <a:lnTo>
                  <a:pt x="3279910" y="1709653"/>
                </a:lnTo>
                <a:lnTo>
                  <a:pt x="0" y="1709653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4795997" y="5134287"/>
            <a:ext cx="3279910" cy="1709653"/>
          </a:xfrm>
          <a:custGeom>
            <a:avLst/>
            <a:gdLst/>
            <a:ahLst/>
            <a:cxnLst/>
            <a:rect r="r" b="b" t="t" l="l"/>
            <a:pathLst>
              <a:path h="1709653" w="3279910">
                <a:moveTo>
                  <a:pt x="0" y="0"/>
                </a:moveTo>
                <a:lnTo>
                  <a:pt x="3279910" y="0"/>
                </a:lnTo>
                <a:lnTo>
                  <a:pt x="3279910" y="1709653"/>
                </a:lnTo>
                <a:lnTo>
                  <a:pt x="0" y="1709653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4795997" y="7218078"/>
            <a:ext cx="3308324" cy="1724464"/>
          </a:xfrm>
          <a:custGeom>
            <a:avLst/>
            <a:gdLst/>
            <a:ahLst/>
            <a:cxnLst/>
            <a:rect r="r" b="b" t="t" l="l"/>
            <a:pathLst>
              <a:path h="1724464" w="3308324">
                <a:moveTo>
                  <a:pt x="0" y="0"/>
                </a:moveTo>
                <a:lnTo>
                  <a:pt x="3308325" y="0"/>
                </a:lnTo>
                <a:lnTo>
                  <a:pt x="3308325" y="1724464"/>
                </a:lnTo>
                <a:lnTo>
                  <a:pt x="0" y="1724464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15510745" y="2625682"/>
            <a:ext cx="1795462" cy="815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b="true" sz="2400">
                <a:solidFill>
                  <a:srgbClr val="6D6969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DeepLabV3+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2281892" y="2673467"/>
            <a:ext cx="1110853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b="true" sz="2400">
                <a:solidFill>
                  <a:srgbClr val="6D6969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PSPNet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261636" y="3720110"/>
            <a:ext cx="173980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b="true" sz="2400">
                <a:solidFill>
                  <a:srgbClr val="6D6969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261636" y="5776566"/>
            <a:ext cx="173980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b="true" sz="2400">
                <a:solidFill>
                  <a:srgbClr val="6D6969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2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261636" y="7865390"/>
            <a:ext cx="173980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b="true" sz="2400">
                <a:solidFill>
                  <a:srgbClr val="6D6969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3</a:t>
            </a:r>
          </a:p>
        </p:txBody>
      </p:sp>
      <p:sp>
        <p:nvSpPr>
          <p:cNvPr name="Freeform 27" id="27"/>
          <p:cNvSpPr/>
          <p:nvPr/>
        </p:nvSpPr>
        <p:spPr>
          <a:xfrm flipH="false" flipV="false" rot="0">
            <a:off x="7776770" y="218318"/>
            <a:ext cx="3116852" cy="1620763"/>
          </a:xfrm>
          <a:custGeom>
            <a:avLst/>
            <a:gdLst/>
            <a:ahLst/>
            <a:cxnLst/>
            <a:rect r="r" b="b" t="t" l="l"/>
            <a:pathLst>
              <a:path h="1620763" w="3116852">
                <a:moveTo>
                  <a:pt x="0" y="0"/>
                </a:moveTo>
                <a:lnTo>
                  <a:pt x="3116852" y="0"/>
                </a:lnTo>
                <a:lnTo>
                  <a:pt x="3116852" y="1620764"/>
                </a:lnTo>
                <a:lnTo>
                  <a:pt x="0" y="1620764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11286538" y="218318"/>
            <a:ext cx="3081277" cy="1602264"/>
          </a:xfrm>
          <a:custGeom>
            <a:avLst/>
            <a:gdLst/>
            <a:ahLst/>
            <a:cxnLst/>
            <a:rect r="r" b="b" t="t" l="l"/>
            <a:pathLst>
              <a:path h="1602264" w="3081277">
                <a:moveTo>
                  <a:pt x="0" y="0"/>
                </a:moveTo>
                <a:lnTo>
                  <a:pt x="3081277" y="0"/>
                </a:lnTo>
                <a:lnTo>
                  <a:pt x="3081277" y="1602265"/>
                </a:lnTo>
                <a:lnTo>
                  <a:pt x="0" y="1602265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14758340" y="236817"/>
            <a:ext cx="3081277" cy="1602264"/>
          </a:xfrm>
          <a:custGeom>
            <a:avLst/>
            <a:gdLst/>
            <a:ahLst/>
            <a:cxnLst/>
            <a:rect r="r" b="b" t="t" l="l"/>
            <a:pathLst>
              <a:path h="1602264" w="3081277">
                <a:moveTo>
                  <a:pt x="0" y="0"/>
                </a:moveTo>
                <a:lnTo>
                  <a:pt x="3081278" y="0"/>
                </a:lnTo>
                <a:lnTo>
                  <a:pt x="3081278" y="1602265"/>
                </a:lnTo>
                <a:lnTo>
                  <a:pt x="0" y="1602265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 l="0" t="0" r="0" b="0"/>
            </a:stretch>
          </a:blipFill>
        </p:spPr>
      </p:sp>
      <p:sp>
        <p:nvSpPr>
          <p:cNvPr name="TextBox 30" id="30"/>
          <p:cNvSpPr txBox="true"/>
          <p:nvPr/>
        </p:nvSpPr>
        <p:spPr>
          <a:xfrm rot="0">
            <a:off x="5972354" y="820779"/>
            <a:ext cx="1595140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b="true" sz="2400">
                <a:solidFill>
                  <a:srgbClr val="6D6969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SAR Image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9249768" y="1800982"/>
            <a:ext cx="170855" cy="3878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98"/>
              </a:lnSpc>
              <a:spcBef>
                <a:spcPct val="0"/>
              </a:spcBef>
            </a:pPr>
            <a:r>
              <a:rPr lang="en-US" b="true" sz="2356">
                <a:solidFill>
                  <a:srgbClr val="6D6969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2803550" y="1782483"/>
            <a:ext cx="170855" cy="3878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98"/>
              </a:lnSpc>
              <a:spcBef>
                <a:spcPct val="0"/>
              </a:spcBef>
            </a:pPr>
            <a:r>
              <a:rPr lang="en-US" b="true" sz="2356">
                <a:solidFill>
                  <a:srgbClr val="6D6969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2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6213552" y="1800982"/>
            <a:ext cx="170855" cy="3878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98"/>
              </a:lnSpc>
              <a:spcBef>
                <a:spcPct val="0"/>
              </a:spcBef>
            </a:pPr>
            <a:r>
              <a:rPr lang="en-US" b="true" sz="2356">
                <a:solidFill>
                  <a:srgbClr val="6D6969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3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708032" y="2970095"/>
            <a:ext cx="1654206" cy="617967"/>
            <a:chOff x="0" y="0"/>
            <a:chExt cx="435676" cy="16275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5676" cy="162757"/>
            </a:xfrm>
            <a:custGeom>
              <a:avLst/>
              <a:gdLst/>
              <a:ahLst/>
              <a:cxnLst/>
              <a:rect r="r" b="b" t="t" l="l"/>
              <a:pathLst>
                <a:path h="162757" w="435676">
                  <a:moveTo>
                    <a:pt x="81378" y="0"/>
                  </a:moveTo>
                  <a:lnTo>
                    <a:pt x="354297" y="0"/>
                  </a:lnTo>
                  <a:cubicBezTo>
                    <a:pt x="375880" y="0"/>
                    <a:pt x="396579" y="8574"/>
                    <a:pt x="411841" y="23835"/>
                  </a:cubicBezTo>
                  <a:cubicBezTo>
                    <a:pt x="427102" y="39097"/>
                    <a:pt x="435676" y="59795"/>
                    <a:pt x="435676" y="81378"/>
                  </a:cubicBezTo>
                  <a:lnTo>
                    <a:pt x="435676" y="81378"/>
                  </a:lnTo>
                  <a:cubicBezTo>
                    <a:pt x="435676" y="126322"/>
                    <a:pt x="399241" y="162757"/>
                    <a:pt x="354297" y="162757"/>
                  </a:cubicBezTo>
                  <a:lnTo>
                    <a:pt x="81378" y="162757"/>
                  </a:lnTo>
                  <a:cubicBezTo>
                    <a:pt x="36434" y="162757"/>
                    <a:pt x="0" y="126322"/>
                    <a:pt x="0" y="81378"/>
                  </a:cubicBezTo>
                  <a:lnTo>
                    <a:pt x="0" y="81378"/>
                  </a:lnTo>
                  <a:cubicBezTo>
                    <a:pt x="0" y="36434"/>
                    <a:pt x="36434" y="0"/>
                    <a:pt x="81378" y="0"/>
                  </a:cubicBezTo>
                  <a:close/>
                </a:path>
              </a:pathLst>
            </a:custGeom>
            <a:solidFill>
              <a:srgbClr val="FAE355">
                <a:alpha val="49804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35676" cy="2008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98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3708032" y="8354969"/>
            <a:ext cx="1654206" cy="617967"/>
            <a:chOff x="0" y="0"/>
            <a:chExt cx="435676" cy="16275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35676" cy="162757"/>
            </a:xfrm>
            <a:custGeom>
              <a:avLst/>
              <a:gdLst/>
              <a:ahLst/>
              <a:cxnLst/>
              <a:rect r="r" b="b" t="t" l="l"/>
              <a:pathLst>
                <a:path h="162757" w="435676">
                  <a:moveTo>
                    <a:pt x="81378" y="0"/>
                  </a:moveTo>
                  <a:lnTo>
                    <a:pt x="354297" y="0"/>
                  </a:lnTo>
                  <a:cubicBezTo>
                    <a:pt x="375880" y="0"/>
                    <a:pt x="396579" y="8574"/>
                    <a:pt x="411841" y="23835"/>
                  </a:cubicBezTo>
                  <a:cubicBezTo>
                    <a:pt x="427102" y="39097"/>
                    <a:pt x="435676" y="59795"/>
                    <a:pt x="435676" y="81378"/>
                  </a:cubicBezTo>
                  <a:lnTo>
                    <a:pt x="435676" y="81378"/>
                  </a:lnTo>
                  <a:cubicBezTo>
                    <a:pt x="435676" y="126322"/>
                    <a:pt x="399241" y="162757"/>
                    <a:pt x="354297" y="162757"/>
                  </a:cubicBezTo>
                  <a:lnTo>
                    <a:pt x="81378" y="162757"/>
                  </a:lnTo>
                  <a:cubicBezTo>
                    <a:pt x="36434" y="162757"/>
                    <a:pt x="0" y="126322"/>
                    <a:pt x="0" y="81378"/>
                  </a:cubicBezTo>
                  <a:lnTo>
                    <a:pt x="0" y="81378"/>
                  </a:lnTo>
                  <a:cubicBezTo>
                    <a:pt x="0" y="36434"/>
                    <a:pt x="36434" y="0"/>
                    <a:pt x="81378" y="0"/>
                  </a:cubicBezTo>
                  <a:close/>
                </a:path>
              </a:pathLst>
            </a:custGeom>
            <a:solidFill>
              <a:srgbClr val="FAE355">
                <a:alpha val="49804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35676" cy="2008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98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5624327" y="4043104"/>
            <a:ext cx="1654206" cy="617967"/>
            <a:chOff x="0" y="0"/>
            <a:chExt cx="435676" cy="16275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35676" cy="162757"/>
            </a:xfrm>
            <a:custGeom>
              <a:avLst/>
              <a:gdLst/>
              <a:ahLst/>
              <a:cxnLst/>
              <a:rect r="r" b="b" t="t" l="l"/>
              <a:pathLst>
                <a:path h="162757" w="435676">
                  <a:moveTo>
                    <a:pt x="81378" y="0"/>
                  </a:moveTo>
                  <a:lnTo>
                    <a:pt x="354297" y="0"/>
                  </a:lnTo>
                  <a:cubicBezTo>
                    <a:pt x="375880" y="0"/>
                    <a:pt x="396579" y="8574"/>
                    <a:pt x="411841" y="23835"/>
                  </a:cubicBezTo>
                  <a:cubicBezTo>
                    <a:pt x="427102" y="39097"/>
                    <a:pt x="435676" y="59795"/>
                    <a:pt x="435676" y="81378"/>
                  </a:cubicBezTo>
                  <a:lnTo>
                    <a:pt x="435676" y="81378"/>
                  </a:lnTo>
                  <a:cubicBezTo>
                    <a:pt x="435676" y="126322"/>
                    <a:pt x="399241" y="162757"/>
                    <a:pt x="354297" y="162757"/>
                  </a:cubicBezTo>
                  <a:lnTo>
                    <a:pt x="81378" y="162757"/>
                  </a:lnTo>
                  <a:cubicBezTo>
                    <a:pt x="36434" y="162757"/>
                    <a:pt x="0" y="126322"/>
                    <a:pt x="0" y="81378"/>
                  </a:cubicBezTo>
                  <a:lnTo>
                    <a:pt x="0" y="81378"/>
                  </a:lnTo>
                  <a:cubicBezTo>
                    <a:pt x="0" y="36434"/>
                    <a:pt x="36434" y="0"/>
                    <a:pt x="81378" y="0"/>
                  </a:cubicBezTo>
                  <a:close/>
                </a:path>
              </a:pathLst>
            </a:custGeom>
            <a:solidFill>
              <a:srgbClr val="FAE355">
                <a:alpha val="49804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435676" cy="2008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98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5624327" y="5125470"/>
            <a:ext cx="1654206" cy="617967"/>
            <a:chOff x="0" y="0"/>
            <a:chExt cx="435676" cy="162757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35676" cy="162757"/>
            </a:xfrm>
            <a:custGeom>
              <a:avLst/>
              <a:gdLst/>
              <a:ahLst/>
              <a:cxnLst/>
              <a:rect r="r" b="b" t="t" l="l"/>
              <a:pathLst>
                <a:path h="162757" w="435676">
                  <a:moveTo>
                    <a:pt x="81378" y="0"/>
                  </a:moveTo>
                  <a:lnTo>
                    <a:pt x="354297" y="0"/>
                  </a:lnTo>
                  <a:cubicBezTo>
                    <a:pt x="375880" y="0"/>
                    <a:pt x="396579" y="8574"/>
                    <a:pt x="411841" y="23835"/>
                  </a:cubicBezTo>
                  <a:cubicBezTo>
                    <a:pt x="427102" y="39097"/>
                    <a:pt x="435676" y="59795"/>
                    <a:pt x="435676" y="81378"/>
                  </a:cubicBezTo>
                  <a:lnTo>
                    <a:pt x="435676" y="81378"/>
                  </a:lnTo>
                  <a:cubicBezTo>
                    <a:pt x="435676" y="126322"/>
                    <a:pt x="399241" y="162757"/>
                    <a:pt x="354297" y="162757"/>
                  </a:cubicBezTo>
                  <a:lnTo>
                    <a:pt x="81378" y="162757"/>
                  </a:lnTo>
                  <a:cubicBezTo>
                    <a:pt x="36434" y="162757"/>
                    <a:pt x="0" y="126322"/>
                    <a:pt x="0" y="81378"/>
                  </a:cubicBezTo>
                  <a:lnTo>
                    <a:pt x="0" y="81378"/>
                  </a:lnTo>
                  <a:cubicBezTo>
                    <a:pt x="0" y="36434"/>
                    <a:pt x="36434" y="0"/>
                    <a:pt x="81378" y="0"/>
                  </a:cubicBezTo>
                  <a:close/>
                </a:path>
              </a:pathLst>
            </a:custGeom>
            <a:solidFill>
              <a:srgbClr val="FAE355">
                <a:alpha val="49804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435676" cy="2008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98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8316897" y="6210621"/>
            <a:ext cx="1654206" cy="617967"/>
            <a:chOff x="0" y="0"/>
            <a:chExt cx="435676" cy="162757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435676" cy="162757"/>
            </a:xfrm>
            <a:custGeom>
              <a:avLst/>
              <a:gdLst/>
              <a:ahLst/>
              <a:cxnLst/>
              <a:rect r="r" b="b" t="t" l="l"/>
              <a:pathLst>
                <a:path h="162757" w="435676">
                  <a:moveTo>
                    <a:pt x="81378" y="0"/>
                  </a:moveTo>
                  <a:lnTo>
                    <a:pt x="354297" y="0"/>
                  </a:lnTo>
                  <a:cubicBezTo>
                    <a:pt x="375880" y="0"/>
                    <a:pt x="396579" y="8574"/>
                    <a:pt x="411841" y="23835"/>
                  </a:cubicBezTo>
                  <a:cubicBezTo>
                    <a:pt x="427102" y="39097"/>
                    <a:pt x="435676" y="59795"/>
                    <a:pt x="435676" y="81378"/>
                  </a:cubicBezTo>
                  <a:lnTo>
                    <a:pt x="435676" y="81378"/>
                  </a:lnTo>
                  <a:cubicBezTo>
                    <a:pt x="435676" y="126322"/>
                    <a:pt x="399241" y="162757"/>
                    <a:pt x="354297" y="162757"/>
                  </a:cubicBezTo>
                  <a:lnTo>
                    <a:pt x="81378" y="162757"/>
                  </a:lnTo>
                  <a:cubicBezTo>
                    <a:pt x="36434" y="162757"/>
                    <a:pt x="0" y="126322"/>
                    <a:pt x="0" y="81378"/>
                  </a:cubicBezTo>
                  <a:lnTo>
                    <a:pt x="0" y="81378"/>
                  </a:lnTo>
                  <a:cubicBezTo>
                    <a:pt x="0" y="36434"/>
                    <a:pt x="36434" y="0"/>
                    <a:pt x="81378" y="0"/>
                  </a:cubicBezTo>
                  <a:close/>
                </a:path>
              </a:pathLst>
            </a:custGeom>
            <a:solidFill>
              <a:srgbClr val="FAE355">
                <a:alpha val="49804"/>
              </a:srgbClr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435676" cy="2008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98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5624327" y="7222161"/>
            <a:ext cx="1654206" cy="617967"/>
            <a:chOff x="0" y="0"/>
            <a:chExt cx="435676" cy="162757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435676" cy="162757"/>
            </a:xfrm>
            <a:custGeom>
              <a:avLst/>
              <a:gdLst/>
              <a:ahLst/>
              <a:cxnLst/>
              <a:rect r="r" b="b" t="t" l="l"/>
              <a:pathLst>
                <a:path h="162757" w="435676">
                  <a:moveTo>
                    <a:pt x="81378" y="0"/>
                  </a:moveTo>
                  <a:lnTo>
                    <a:pt x="354297" y="0"/>
                  </a:lnTo>
                  <a:cubicBezTo>
                    <a:pt x="375880" y="0"/>
                    <a:pt x="396579" y="8574"/>
                    <a:pt x="411841" y="23835"/>
                  </a:cubicBezTo>
                  <a:cubicBezTo>
                    <a:pt x="427102" y="39097"/>
                    <a:pt x="435676" y="59795"/>
                    <a:pt x="435676" y="81378"/>
                  </a:cubicBezTo>
                  <a:lnTo>
                    <a:pt x="435676" y="81378"/>
                  </a:lnTo>
                  <a:cubicBezTo>
                    <a:pt x="435676" y="126322"/>
                    <a:pt x="399241" y="162757"/>
                    <a:pt x="354297" y="162757"/>
                  </a:cubicBezTo>
                  <a:lnTo>
                    <a:pt x="81378" y="162757"/>
                  </a:lnTo>
                  <a:cubicBezTo>
                    <a:pt x="36434" y="162757"/>
                    <a:pt x="0" y="126322"/>
                    <a:pt x="0" y="81378"/>
                  </a:cubicBezTo>
                  <a:lnTo>
                    <a:pt x="0" y="81378"/>
                  </a:lnTo>
                  <a:cubicBezTo>
                    <a:pt x="0" y="36434"/>
                    <a:pt x="36434" y="0"/>
                    <a:pt x="81378" y="0"/>
                  </a:cubicBezTo>
                  <a:close/>
                </a:path>
              </a:pathLst>
            </a:custGeom>
            <a:solidFill>
              <a:srgbClr val="FAE355">
                <a:alpha val="49804"/>
              </a:srgbClr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435676" cy="2008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98"/>
                </a:lnSpc>
              </a:pPr>
            </a:p>
          </p:txBody>
        </p:sp>
      </p:grpSp>
      <p:graphicFrame>
        <p:nvGraphicFramePr>
          <p:cNvPr name="Table 20" id="20"/>
          <p:cNvGraphicFramePr>
            <a:graphicFrameLocks noGrp="true"/>
          </p:cNvGraphicFramePr>
          <p:nvPr/>
        </p:nvGraphicFramePr>
        <p:xfrm>
          <a:off x="2402941" y="1610606"/>
          <a:ext cx="13482119" cy="7647694"/>
        </p:xfrm>
        <a:graphic>
          <a:graphicData uri="http://schemas.openxmlformats.org/drawingml/2006/table">
            <a:tbl>
              <a:tblPr/>
              <a:tblGrid>
                <a:gridCol w="2696424"/>
                <a:gridCol w="2696424"/>
                <a:gridCol w="2696424"/>
                <a:gridCol w="2696424"/>
                <a:gridCol w="2696424"/>
              </a:tblGrid>
              <a:tr h="116363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FFFFFF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U-Net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191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FFFFFF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LinkNet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191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FFFFFF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PSPNet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191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FFFFFF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DeepLabV3+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1919"/>
                    </a:solidFill>
                  </a:tcPr>
                </a:tc>
              </a:tr>
              <a:tr h="105773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FFFFFF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Sea Surface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0.9555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0.9527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0.9327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0.9609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6095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FFFFFF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Oil Spill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0.5554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0.5485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0.4444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0.5262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6095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FFFFFF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Look-alike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 </a:t>
                      </a:r>
                      <a:r>
                        <a:rPr lang="en-US" sz="2400" b="true">
                          <a:solidFill>
                            <a:srgbClr val="000000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0.4918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0.4247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0.3652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0.4874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6095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FFFFFF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Ships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0.2672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0.3405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0.2141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0.3131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6095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FFFFFF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Land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0.9500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0.9326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0.9485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0.9392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8251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FFFFFF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Mean IoU</a:t>
                      </a:r>
                      <a:r>
                        <a:rPr lang="en-US" sz="2400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0.6440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0.6398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0.5810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0.6454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Freeform 21" id="21"/>
          <p:cNvSpPr/>
          <p:nvPr/>
        </p:nvSpPr>
        <p:spPr>
          <a:xfrm flipH="false" flipV="false" rot="0">
            <a:off x="16698770" y="8811973"/>
            <a:ext cx="1589230" cy="1589230"/>
          </a:xfrm>
          <a:custGeom>
            <a:avLst/>
            <a:gdLst/>
            <a:ahLst/>
            <a:cxnLst/>
            <a:rect r="r" b="b" t="t" l="l"/>
            <a:pathLst>
              <a:path h="1589230" w="1589230">
                <a:moveTo>
                  <a:pt x="0" y="0"/>
                </a:moveTo>
                <a:lnTo>
                  <a:pt x="1589230" y="0"/>
                </a:lnTo>
                <a:lnTo>
                  <a:pt x="1589230" y="1589230"/>
                </a:lnTo>
                <a:lnTo>
                  <a:pt x="0" y="15892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656895" y="602012"/>
            <a:ext cx="8487105" cy="6489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239"/>
              </a:lnSpc>
              <a:spcBef>
                <a:spcPct val="0"/>
              </a:spcBef>
            </a:pPr>
            <a:r>
              <a:rPr lang="en-US" b="true" sz="3999" spc="119">
                <a:solidFill>
                  <a:srgbClr val="191919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FINAL COMPARISON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942766" y="2880867"/>
            <a:ext cx="8882648" cy="2572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087"/>
              </a:lnSpc>
            </a:pPr>
            <a:r>
              <a:rPr lang="en-US" sz="8849" spc="88" b="true">
                <a:solidFill>
                  <a:srgbClr val="191919"/>
                </a:solidFill>
                <a:latin typeface="Aileron Heavy"/>
                <a:ea typeface="Aileron Heavy"/>
                <a:cs typeface="Aileron Heavy"/>
                <a:sym typeface="Aileron Heavy"/>
              </a:rPr>
              <a:t>Thank you for your attention</a:t>
            </a:r>
          </a:p>
        </p:txBody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-2500969" y="1028700"/>
            <a:ext cx="8371329" cy="8371296"/>
            <a:chOff x="0" y="0"/>
            <a:chExt cx="6350000" cy="634997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-11255" t="0" r="-11255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6698770" y="8811973"/>
            <a:ext cx="1589230" cy="1589230"/>
          </a:xfrm>
          <a:custGeom>
            <a:avLst/>
            <a:gdLst/>
            <a:ahLst/>
            <a:cxnLst/>
            <a:rect r="r" b="b" t="t" l="l"/>
            <a:pathLst>
              <a:path h="1589230" w="1589230">
                <a:moveTo>
                  <a:pt x="0" y="0"/>
                </a:moveTo>
                <a:lnTo>
                  <a:pt x="1589230" y="0"/>
                </a:lnTo>
                <a:lnTo>
                  <a:pt x="1589230" y="1589230"/>
                </a:lnTo>
                <a:lnTo>
                  <a:pt x="0" y="158923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6942766" y="5629011"/>
            <a:ext cx="3546109" cy="6984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49"/>
              </a:lnSpc>
              <a:spcBef>
                <a:spcPct val="0"/>
              </a:spcBef>
            </a:pPr>
            <a:r>
              <a:rPr lang="en-US" sz="3833" spc="114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Any questions?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942766" y="6541246"/>
            <a:ext cx="4468713" cy="13563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2400" spc="72" b="true">
                <a:solidFill>
                  <a:srgbClr val="191919"/>
                </a:solidFill>
                <a:latin typeface="Aileron Bold"/>
                <a:ea typeface="Aileron Bold"/>
                <a:cs typeface="Aileron Bold"/>
                <a:sym typeface="Aileron Bold"/>
              </a:rPr>
              <a:t>Bianca Bartoli - s322799</a:t>
            </a:r>
          </a:p>
          <a:p>
            <a:pPr algn="l">
              <a:lnSpc>
                <a:spcPts val="3600"/>
              </a:lnSpc>
            </a:pPr>
            <a:r>
              <a:rPr lang="en-US" sz="2400" spc="72" b="true">
                <a:solidFill>
                  <a:srgbClr val="191919"/>
                </a:solidFill>
                <a:latin typeface="Aileron Bold"/>
                <a:ea typeface="Aileron Bold"/>
                <a:cs typeface="Aileron Bold"/>
                <a:sym typeface="Aileron Bold"/>
              </a:rPr>
              <a:t>Carlo Marra - s334220</a:t>
            </a:r>
          </a:p>
          <a:p>
            <a:pPr algn="ctr">
              <a:lnSpc>
                <a:spcPts val="3600"/>
              </a:lnSpc>
              <a:spcBef>
                <a:spcPct val="0"/>
              </a:spcBef>
            </a:pPr>
            <a:r>
              <a:rPr lang="en-US" b="true" sz="2400" spc="72">
                <a:solidFill>
                  <a:srgbClr val="191919"/>
                </a:solidFill>
                <a:latin typeface="Aileron Bold"/>
                <a:ea typeface="Aileron Bold"/>
                <a:cs typeface="Aileron Bold"/>
                <a:sym typeface="Aileron Bold"/>
              </a:rPr>
              <a:t>Alessandro Valenti - s328131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942766" y="2880867"/>
            <a:ext cx="8882648" cy="2572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087"/>
              </a:lnSpc>
            </a:pPr>
            <a:r>
              <a:rPr lang="en-US" sz="8849" spc="88" b="true">
                <a:solidFill>
                  <a:srgbClr val="191919"/>
                </a:solidFill>
                <a:latin typeface="Aileron Heavy"/>
                <a:ea typeface="Aileron Heavy"/>
                <a:cs typeface="Aileron Heavy"/>
                <a:sym typeface="Aileron Heavy"/>
              </a:rPr>
              <a:t>Thank you for your attention</a:t>
            </a:r>
          </a:p>
        </p:txBody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-2500969" y="1028700"/>
            <a:ext cx="8371329" cy="8371296"/>
            <a:chOff x="0" y="0"/>
            <a:chExt cx="6350000" cy="634997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-11255" t="0" r="-11255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6698770" y="8811973"/>
            <a:ext cx="1589230" cy="1589230"/>
          </a:xfrm>
          <a:custGeom>
            <a:avLst/>
            <a:gdLst/>
            <a:ahLst/>
            <a:cxnLst/>
            <a:rect r="r" b="b" t="t" l="l"/>
            <a:pathLst>
              <a:path h="1589230" w="1589230">
                <a:moveTo>
                  <a:pt x="0" y="0"/>
                </a:moveTo>
                <a:lnTo>
                  <a:pt x="1589230" y="0"/>
                </a:lnTo>
                <a:lnTo>
                  <a:pt x="1589230" y="1589230"/>
                </a:lnTo>
                <a:lnTo>
                  <a:pt x="0" y="158923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6942766" y="5629011"/>
            <a:ext cx="3546109" cy="6984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49"/>
              </a:lnSpc>
              <a:spcBef>
                <a:spcPct val="0"/>
              </a:spcBef>
            </a:pPr>
            <a:r>
              <a:rPr lang="en-US" sz="3833" spc="114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Any questions?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942766" y="6541246"/>
            <a:ext cx="4468713" cy="13563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2400" spc="72" b="true">
                <a:solidFill>
                  <a:srgbClr val="191919"/>
                </a:solidFill>
                <a:latin typeface="Aileron Bold"/>
                <a:ea typeface="Aileron Bold"/>
                <a:cs typeface="Aileron Bold"/>
                <a:sym typeface="Aileron Bold"/>
              </a:rPr>
              <a:t>Bianca Bartoli - s322799</a:t>
            </a:r>
          </a:p>
          <a:p>
            <a:pPr algn="l">
              <a:lnSpc>
                <a:spcPts val="3600"/>
              </a:lnSpc>
            </a:pPr>
            <a:r>
              <a:rPr lang="en-US" sz="2400" spc="72" b="true">
                <a:solidFill>
                  <a:srgbClr val="191919"/>
                </a:solidFill>
                <a:latin typeface="Aileron Bold"/>
                <a:ea typeface="Aileron Bold"/>
                <a:cs typeface="Aileron Bold"/>
                <a:sym typeface="Aileron Bold"/>
              </a:rPr>
              <a:t>Carlo Marra - s334220</a:t>
            </a:r>
          </a:p>
          <a:p>
            <a:pPr algn="ctr">
              <a:lnSpc>
                <a:spcPts val="3600"/>
              </a:lnSpc>
              <a:spcBef>
                <a:spcPct val="0"/>
              </a:spcBef>
            </a:pPr>
            <a:r>
              <a:rPr lang="en-US" b="true" sz="2400" spc="72">
                <a:solidFill>
                  <a:srgbClr val="191919"/>
                </a:solidFill>
                <a:latin typeface="Aileron Bold"/>
                <a:ea typeface="Aileron Bold"/>
                <a:cs typeface="Aileron Bold"/>
                <a:sym typeface="Aileron Bold"/>
              </a:rPr>
              <a:t>Alessandro Valenti - s328131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942766" y="2880867"/>
            <a:ext cx="8882648" cy="2572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087"/>
              </a:lnSpc>
            </a:pPr>
            <a:r>
              <a:rPr lang="en-US" sz="8849" spc="88" b="true">
                <a:solidFill>
                  <a:srgbClr val="191919"/>
                </a:solidFill>
                <a:latin typeface="Aileron Heavy"/>
                <a:ea typeface="Aileron Heavy"/>
                <a:cs typeface="Aileron Heavy"/>
                <a:sym typeface="Aileron Heavy"/>
              </a:rPr>
              <a:t>Thank you for your attention</a:t>
            </a:r>
          </a:p>
        </p:txBody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-2500969" y="1028700"/>
            <a:ext cx="8371329" cy="8371296"/>
            <a:chOff x="0" y="0"/>
            <a:chExt cx="6350000" cy="634997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-11255" t="0" r="-11255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6698770" y="8811973"/>
            <a:ext cx="1589230" cy="1589230"/>
          </a:xfrm>
          <a:custGeom>
            <a:avLst/>
            <a:gdLst/>
            <a:ahLst/>
            <a:cxnLst/>
            <a:rect r="r" b="b" t="t" l="l"/>
            <a:pathLst>
              <a:path h="1589230" w="1589230">
                <a:moveTo>
                  <a:pt x="0" y="0"/>
                </a:moveTo>
                <a:lnTo>
                  <a:pt x="1589230" y="0"/>
                </a:lnTo>
                <a:lnTo>
                  <a:pt x="1589230" y="1589230"/>
                </a:lnTo>
                <a:lnTo>
                  <a:pt x="0" y="158923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6942766" y="5629011"/>
            <a:ext cx="3546109" cy="6984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49"/>
              </a:lnSpc>
              <a:spcBef>
                <a:spcPct val="0"/>
              </a:spcBef>
            </a:pPr>
            <a:r>
              <a:rPr lang="en-US" sz="3833" spc="114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Any questions?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942766" y="6541246"/>
            <a:ext cx="4468713" cy="13563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2400" spc="72" b="true">
                <a:solidFill>
                  <a:srgbClr val="191919"/>
                </a:solidFill>
                <a:latin typeface="Aileron Bold"/>
                <a:ea typeface="Aileron Bold"/>
                <a:cs typeface="Aileron Bold"/>
                <a:sym typeface="Aileron Bold"/>
              </a:rPr>
              <a:t>Bianca Bartoli - s322799</a:t>
            </a:r>
          </a:p>
          <a:p>
            <a:pPr algn="l">
              <a:lnSpc>
                <a:spcPts val="3600"/>
              </a:lnSpc>
            </a:pPr>
            <a:r>
              <a:rPr lang="en-US" sz="2400" spc="72" b="true">
                <a:solidFill>
                  <a:srgbClr val="191919"/>
                </a:solidFill>
                <a:latin typeface="Aileron Bold"/>
                <a:ea typeface="Aileron Bold"/>
                <a:cs typeface="Aileron Bold"/>
                <a:sym typeface="Aileron Bold"/>
              </a:rPr>
              <a:t>Carlo Marra - s334220</a:t>
            </a:r>
          </a:p>
          <a:p>
            <a:pPr algn="ctr">
              <a:lnSpc>
                <a:spcPts val="3600"/>
              </a:lnSpc>
              <a:spcBef>
                <a:spcPct val="0"/>
              </a:spcBef>
            </a:pPr>
            <a:r>
              <a:rPr lang="en-US" b="true" sz="2400" spc="72">
                <a:solidFill>
                  <a:srgbClr val="191919"/>
                </a:solidFill>
                <a:latin typeface="Aileron Bold"/>
                <a:ea typeface="Aileron Bold"/>
                <a:cs typeface="Aileron Bold"/>
                <a:sym typeface="Aileron Bold"/>
              </a:rPr>
              <a:t>Alessandro Valenti - s328131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942766" y="2880867"/>
            <a:ext cx="8882648" cy="2572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087"/>
              </a:lnSpc>
            </a:pPr>
            <a:r>
              <a:rPr lang="en-US" sz="8849" spc="88" b="true">
                <a:solidFill>
                  <a:srgbClr val="191919"/>
                </a:solidFill>
                <a:latin typeface="Aileron Heavy"/>
                <a:ea typeface="Aileron Heavy"/>
                <a:cs typeface="Aileron Heavy"/>
                <a:sym typeface="Aileron Heavy"/>
              </a:rPr>
              <a:t>Thank you for your attention</a:t>
            </a:r>
          </a:p>
        </p:txBody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-2500969" y="1028700"/>
            <a:ext cx="8371329" cy="8371296"/>
            <a:chOff x="0" y="0"/>
            <a:chExt cx="6350000" cy="634997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-11255" t="0" r="-11255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6698770" y="8811973"/>
            <a:ext cx="1589230" cy="1589230"/>
          </a:xfrm>
          <a:custGeom>
            <a:avLst/>
            <a:gdLst/>
            <a:ahLst/>
            <a:cxnLst/>
            <a:rect r="r" b="b" t="t" l="l"/>
            <a:pathLst>
              <a:path h="1589230" w="1589230">
                <a:moveTo>
                  <a:pt x="0" y="0"/>
                </a:moveTo>
                <a:lnTo>
                  <a:pt x="1589230" y="0"/>
                </a:lnTo>
                <a:lnTo>
                  <a:pt x="1589230" y="1589230"/>
                </a:lnTo>
                <a:lnTo>
                  <a:pt x="0" y="158923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6942766" y="5629011"/>
            <a:ext cx="3546109" cy="6984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49"/>
              </a:lnSpc>
              <a:spcBef>
                <a:spcPct val="0"/>
              </a:spcBef>
            </a:pPr>
            <a:r>
              <a:rPr lang="en-US" sz="3833" spc="114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Any questions?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942766" y="6541246"/>
            <a:ext cx="4468713" cy="13563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2400" spc="72" b="true">
                <a:solidFill>
                  <a:srgbClr val="191919"/>
                </a:solidFill>
                <a:latin typeface="Aileron Bold"/>
                <a:ea typeface="Aileron Bold"/>
                <a:cs typeface="Aileron Bold"/>
                <a:sym typeface="Aileron Bold"/>
              </a:rPr>
              <a:t>Bianca Bartoli - s322799</a:t>
            </a:r>
          </a:p>
          <a:p>
            <a:pPr algn="l">
              <a:lnSpc>
                <a:spcPts val="3600"/>
              </a:lnSpc>
            </a:pPr>
            <a:r>
              <a:rPr lang="en-US" sz="2400" spc="72" b="true">
                <a:solidFill>
                  <a:srgbClr val="191919"/>
                </a:solidFill>
                <a:latin typeface="Aileron Bold"/>
                <a:ea typeface="Aileron Bold"/>
                <a:cs typeface="Aileron Bold"/>
                <a:sym typeface="Aileron Bold"/>
              </a:rPr>
              <a:t>Carlo Marra - s334220</a:t>
            </a:r>
          </a:p>
          <a:p>
            <a:pPr algn="ctr">
              <a:lnSpc>
                <a:spcPts val="3600"/>
              </a:lnSpc>
              <a:spcBef>
                <a:spcPct val="0"/>
              </a:spcBef>
            </a:pPr>
            <a:r>
              <a:rPr lang="en-US" b="true" sz="2400" spc="72">
                <a:solidFill>
                  <a:srgbClr val="191919"/>
                </a:solidFill>
                <a:latin typeface="Aileron Bold"/>
                <a:ea typeface="Aileron Bold"/>
                <a:cs typeface="Aileron Bold"/>
                <a:sym typeface="Aileron Bold"/>
              </a:rPr>
              <a:t>Alessandro Valenti - s328131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56895" y="602012"/>
            <a:ext cx="8487105" cy="6489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239"/>
              </a:lnSpc>
              <a:spcBef>
                <a:spcPct val="0"/>
              </a:spcBef>
            </a:pPr>
            <a:r>
              <a:rPr lang="en-US" b="true" sz="3999" spc="119">
                <a:solidFill>
                  <a:srgbClr val="191919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CBDNET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0576124" y="8783736"/>
            <a:ext cx="6683176" cy="949129"/>
            <a:chOff x="0" y="0"/>
            <a:chExt cx="8910902" cy="1265505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6293496" y="0"/>
              <a:ext cx="547626" cy="547626"/>
              <a:chOff x="0" y="0"/>
              <a:chExt cx="812800" cy="812800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0000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76200" y="0"/>
                <a:ext cx="660400" cy="7366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600"/>
                  </a:lnSpc>
                </a:pPr>
              </a:p>
            </p:txBody>
          </p:sp>
        </p:grpSp>
        <p:sp>
          <p:nvSpPr>
            <p:cNvPr name="TextBox 7" id="7"/>
            <p:cNvSpPr txBox="true"/>
            <p:nvPr/>
          </p:nvSpPr>
          <p:spPr>
            <a:xfrm rot="0">
              <a:off x="7074462" y="-16382"/>
              <a:ext cx="1836440" cy="5137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00"/>
                </a:lnSpc>
                <a:spcBef>
                  <a:spcPct val="0"/>
                </a:spcBef>
              </a:pPr>
              <a:r>
                <a:rPr lang="en-US" sz="2200" spc="66">
                  <a:solidFill>
                    <a:srgbClr val="000000"/>
                  </a:solidFill>
                  <a:latin typeface="Aileron"/>
                  <a:ea typeface="Aileron"/>
                  <a:cs typeface="Aileron"/>
                  <a:sym typeface="Aileron"/>
                </a:rPr>
                <a:t>Look-alike</a:t>
              </a:r>
            </a:p>
          </p:txBody>
        </p:sp>
        <p:grpSp>
          <p:nvGrpSpPr>
            <p:cNvPr name="Group 8" id="8"/>
            <p:cNvGrpSpPr/>
            <p:nvPr/>
          </p:nvGrpSpPr>
          <p:grpSpPr>
            <a:xfrm rot="0">
              <a:off x="3492630" y="0"/>
              <a:ext cx="547626" cy="547626"/>
              <a:chOff x="0" y="0"/>
              <a:chExt cx="812800" cy="812800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3FFFF"/>
              </a:solidFill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76200" y="0"/>
                <a:ext cx="660400" cy="7366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600"/>
                  </a:lnSpc>
                </a:pPr>
              </a:p>
            </p:txBody>
          </p:sp>
        </p:grpSp>
        <p:sp>
          <p:nvSpPr>
            <p:cNvPr name="TextBox 11" id="11"/>
            <p:cNvSpPr txBox="true"/>
            <p:nvPr/>
          </p:nvSpPr>
          <p:spPr>
            <a:xfrm rot="0">
              <a:off x="4290533" y="-16382"/>
              <a:ext cx="1354435" cy="5137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00"/>
                </a:lnSpc>
                <a:spcBef>
                  <a:spcPct val="0"/>
                </a:spcBef>
              </a:pPr>
              <a:r>
                <a:rPr lang="en-US" sz="2200" spc="66">
                  <a:solidFill>
                    <a:srgbClr val="000000"/>
                  </a:solidFill>
                  <a:latin typeface="Aileron"/>
                  <a:ea typeface="Aileron"/>
                  <a:cs typeface="Aileron"/>
                  <a:sym typeface="Aileron"/>
                </a:rPr>
                <a:t>Oil Spill</a:t>
              </a:r>
            </a:p>
          </p:txBody>
        </p:sp>
        <p:grpSp>
          <p:nvGrpSpPr>
            <p:cNvPr name="Group 12" id="12"/>
            <p:cNvGrpSpPr/>
            <p:nvPr/>
          </p:nvGrpSpPr>
          <p:grpSpPr>
            <a:xfrm rot="0">
              <a:off x="4577680" y="717879"/>
              <a:ext cx="547626" cy="547626"/>
              <a:chOff x="0" y="0"/>
              <a:chExt cx="812800" cy="812800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9900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76200" y="0"/>
                <a:ext cx="660400" cy="7366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600"/>
                  </a:lnSpc>
                </a:pPr>
              </a:p>
            </p:txBody>
          </p:sp>
        </p:grpSp>
        <p:sp>
          <p:nvSpPr>
            <p:cNvPr name="TextBox 15" id="15"/>
            <p:cNvSpPr txBox="true"/>
            <p:nvPr/>
          </p:nvSpPr>
          <p:spPr>
            <a:xfrm rot="0">
              <a:off x="5373913" y="701497"/>
              <a:ext cx="906661" cy="5137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00"/>
                </a:lnSpc>
                <a:spcBef>
                  <a:spcPct val="0"/>
                </a:spcBef>
              </a:pPr>
              <a:r>
                <a:rPr lang="en-US" sz="2200" spc="66">
                  <a:solidFill>
                    <a:srgbClr val="000000"/>
                  </a:solidFill>
                  <a:latin typeface="Aileron"/>
                  <a:ea typeface="Aileron"/>
                  <a:cs typeface="Aileron"/>
                  <a:sym typeface="Aileron"/>
                </a:rPr>
                <a:t>Land</a:t>
              </a:r>
            </a:p>
          </p:txBody>
        </p:sp>
        <p:grpSp>
          <p:nvGrpSpPr>
            <p:cNvPr name="Group 16" id="16"/>
            <p:cNvGrpSpPr/>
            <p:nvPr/>
          </p:nvGrpSpPr>
          <p:grpSpPr>
            <a:xfrm rot="0">
              <a:off x="2300491" y="717879"/>
              <a:ext cx="547626" cy="547626"/>
              <a:chOff x="0" y="0"/>
              <a:chExt cx="812800" cy="812800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984C04"/>
              </a:solidFill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76200" y="0"/>
                <a:ext cx="660400" cy="7366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600"/>
                  </a:lnSpc>
                </a:pPr>
              </a:p>
            </p:txBody>
          </p:sp>
        </p:grpSp>
        <p:sp>
          <p:nvSpPr>
            <p:cNvPr name="TextBox 19" id="19"/>
            <p:cNvSpPr txBox="true"/>
            <p:nvPr/>
          </p:nvSpPr>
          <p:spPr>
            <a:xfrm rot="0">
              <a:off x="3079807" y="701497"/>
              <a:ext cx="799802" cy="5137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00"/>
                </a:lnSpc>
                <a:spcBef>
                  <a:spcPct val="0"/>
                </a:spcBef>
              </a:pPr>
              <a:r>
                <a:rPr lang="en-US" sz="2200" spc="66">
                  <a:solidFill>
                    <a:srgbClr val="000000"/>
                  </a:solidFill>
                  <a:latin typeface="Aileron"/>
                  <a:ea typeface="Aileron"/>
                  <a:cs typeface="Aileron"/>
                  <a:sym typeface="Aileron"/>
                </a:rPr>
                <a:t>Ship</a:t>
              </a:r>
            </a:p>
          </p:txBody>
        </p:sp>
        <p:grpSp>
          <p:nvGrpSpPr>
            <p:cNvPr name="Group 20" id="20"/>
            <p:cNvGrpSpPr/>
            <p:nvPr/>
          </p:nvGrpSpPr>
          <p:grpSpPr>
            <a:xfrm rot="0">
              <a:off x="0" y="0"/>
              <a:ext cx="547626" cy="547626"/>
              <a:chOff x="0" y="0"/>
              <a:chExt cx="812800" cy="812800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22" id="22"/>
              <p:cNvSpPr txBox="true"/>
              <p:nvPr/>
            </p:nvSpPr>
            <p:spPr>
              <a:xfrm>
                <a:off x="76200" y="0"/>
                <a:ext cx="660400" cy="7366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600"/>
                  </a:lnSpc>
                </a:pPr>
              </a:p>
            </p:txBody>
          </p:sp>
        </p:grpSp>
        <p:sp>
          <p:nvSpPr>
            <p:cNvPr name="TextBox 23" id="23"/>
            <p:cNvSpPr txBox="true"/>
            <p:nvPr/>
          </p:nvSpPr>
          <p:spPr>
            <a:xfrm rot="0">
              <a:off x="752605" y="-16382"/>
              <a:ext cx="2092325" cy="5137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00"/>
                </a:lnSpc>
                <a:spcBef>
                  <a:spcPct val="0"/>
                </a:spcBef>
              </a:pPr>
              <a:r>
                <a:rPr lang="en-US" sz="2200" spc="66">
                  <a:solidFill>
                    <a:srgbClr val="000000"/>
                  </a:solidFill>
                  <a:latin typeface="Aileron"/>
                  <a:ea typeface="Aileron"/>
                  <a:cs typeface="Aileron"/>
                  <a:sym typeface="Aileron"/>
                </a:rPr>
                <a:t>Sea Surface</a:t>
              </a:r>
            </a:p>
          </p:txBody>
        </p:sp>
      </p:grpSp>
      <p:graphicFrame>
        <p:nvGraphicFramePr>
          <p:cNvPr name="Table 24" id="24"/>
          <p:cNvGraphicFramePr>
            <a:graphicFrameLocks noGrp="true"/>
          </p:cNvGraphicFramePr>
          <p:nvPr/>
        </p:nvGraphicFramePr>
        <p:xfrm>
          <a:off x="13393926" y="1383832"/>
          <a:ext cx="4577685" cy="5924550"/>
        </p:xfrm>
        <a:graphic>
          <a:graphicData uri="http://schemas.openxmlformats.org/drawingml/2006/table">
            <a:tbl>
              <a:tblPr/>
              <a:tblGrid>
                <a:gridCol w="2288842"/>
                <a:gridCol w="2288842"/>
              </a:tblGrid>
              <a:tr h="84362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 b="true">
                          <a:solidFill>
                            <a:srgbClr val="FFFFFF"/>
                          </a:solidFill>
                          <a:latin typeface="Aileron Bold"/>
                          <a:ea typeface="Aileron Bold"/>
                          <a:cs typeface="Aileron Bold"/>
                          <a:sym typeface="Aileron Bold"/>
                        </a:rPr>
                        <a:t>Class Label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191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 b="true">
                          <a:solidFill>
                            <a:srgbClr val="FFFFFF"/>
                          </a:solidFill>
                          <a:latin typeface="Aileron Bold"/>
                          <a:ea typeface="Aileron Bold"/>
                          <a:cs typeface="Aileron Bold"/>
                          <a:sym typeface="Aileron Bold"/>
                        </a:rPr>
                        <a:t>IoU Score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1919"/>
                    </a:solidFill>
                  </a:tcPr>
                </a:tc>
              </a:tr>
              <a:tr h="84362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Sea Surface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4362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 b="true">
                          <a:solidFill>
                            <a:srgbClr val="000000"/>
                          </a:solidFill>
                          <a:latin typeface="Aileron Bold"/>
                          <a:ea typeface="Aileron Bold"/>
                          <a:cs typeface="Aileron Bold"/>
                          <a:sym typeface="Aileron Bold"/>
                        </a:rPr>
                        <a:t>Oil Spill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4362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Look-alike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6279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Ships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4362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Land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4362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 b="true">
                          <a:solidFill>
                            <a:srgbClr val="000000"/>
                          </a:solidFill>
                          <a:latin typeface="Aileron Bold"/>
                          <a:ea typeface="Aileron Bold"/>
                          <a:cs typeface="Aileron Bold"/>
                          <a:sym typeface="Aileron Bold"/>
                        </a:rPr>
                        <a:t>Mean IoU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pSp>
        <p:nvGrpSpPr>
          <p:cNvPr name="Group 25" id="25"/>
          <p:cNvGrpSpPr/>
          <p:nvPr/>
        </p:nvGrpSpPr>
        <p:grpSpPr>
          <a:xfrm rot="0">
            <a:off x="1028700" y="7160028"/>
            <a:ext cx="10115614" cy="410719"/>
            <a:chOff x="0" y="0"/>
            <a:chExt cx="13487486" cy="547626"/>
          </a:xfrm>
        </p:grpSpPr>
        <p:grpSp>
          <p:nvGrpSpPr>
            <p:cNvPr name="Group 26" id="26"/>
            <p:cNvGrpSpPr/>
            <p:nvPr/>
          </p:nvGrpSpPr>
          <p:grpSpPr>
            <a:xfrm rot="0">
              <a:off x="6292668" y="0"/>
              <a:ext cx="547626" cy="547626"/>
              <a:chOff x="0" y="0"/>
              <a:chExt cx="812800" cy="812800"/>
            </a:xfrm>
          </p:grpSpPr>
          <p:sp>
            <p:nvSpPr>
              <p:cNvPr name="Freeform 27" id="2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0000"/>
              </a:solidFill>
            </p:spPr>
          </p:sp>
          <p:sp>
            <p:nvSpPr>
              <p:cNvPr name="TextBox 28" id="28"/>
              <p:cNvSpPr txBox="true"/>
              <p:nvPr/>
            </p:nvSpPr>
            <p:spPr>
              <a:xfrm>
                <a:off x="76200" y="0"/>
                <a:ext cx="660400" cy="7366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600"/>
                  </a:lnSpc>
                </a:pPr>
              </a:p>
            </p:txBody>
          </p:sp>
        </p:grpSp>
        <p:sp>
          <p:nvSpPr>
            <p:cNvPr name="TextBox 29" id="29"/>
            <p:cNvSpPr txBox="true"/>
            <p:nvPr/>
          </p:nvSpPr>
          <p:spPr>
            <a:xfrm rot="0">
              <a:off x="7073633" y="-16382"/>
              <a:ext cx="1836440" cy="5137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00"/>
                </a:lnSpc>
                <a:spcBef>
                  <a:spcPct val="0"/>
                </a:spcBef>
              </a:pPr>
              <a:r>
                <a:rPr lang="en-US" sz="2200" spc="66">
                  <a:solidFill>
                    <a:srgbClr val="000000"/>
                  </a:solidFill>
                  <a:latin typeface="Aileron"/>
                  <a:ea typeface="Aileron"/>
                  <a:cs typeface="Aileron"/>
                  <a:sym typeface="Aileron"/>
                </a:rPr>
                <a:t>Look-alike</a:t>
              </a:r>
            </a:p>
          </p:txBody>
        </p:sp>
        <p:grpSp>
          <p:nvGrpSpPr>
            <p:cNvPr name="Group 30" id="30"/>
            <p:cNvGrpSpPr/>
            <p:nvPr/>
          </p:nvGrpSpPr>
          <p:grpSpPr>
            <a:xfrm rot="0">
              <a:off x="3492630" y="0"/>
              <a:ext cx="547626" cy="547626"/>
              <a:chOff x="0" y="0"/>
              <a:chExt cx="812800" cy="812800"/>
            </a:xfrm>
          </p:grpSpPr>
          <p:sp>
            <p:nvSpPr>
              <p:cNvPr name="Freeform 31" id="3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3FFFF"/>
              </a:solidFill>
            </p:spPr>
          </p:sp>
          <p:sp>
            <p:nvSpPr>
              <p:cNvPr name="TextBox 32" id="32"/>
              <p:cNvSpPr txBox="true"/>
              <p:nvPr/>
            </p:nvSpPr>
            <p:spPr>
              <a:xfrm>
                <a:off x="76200" y="0"/>
                <a:ext cx="660400" cy="7366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600"/>
                  </a:lnSpc>
                </a:pPr>
              </a:p>
            </p:txBody>
          </p:sp>
        </p:grpSp>
        <p:sp>
          <p:nvSpPr>
            <p:cNvPr name="TextBox 33" id="33"/>
            <p:cNvSpPr txBox="true"/>
            <p:nvPr/>
          </p:nvSpPr>
          <p:spPr>
            <a:xfrm rot="0">
              <a:off x="4290533" y="-16382"/>
              <a:ext cx="1354435" cy="5137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00"/>
                </a:lnSpc>
                <a:spcBef>
                  <a:spcPct val="0"/>
                </a:spcBef>
              </a:pPr>
              <a:r>
                <a:rPr lang="en-US" sz="2200" spc="66">
                  <a:solidFill>
                    <a:srgbClr val="000000"/>
                  </a:solidFill>
                  <a:latin typeface="Aileron"/>
                  <a:ea typeface="Aileron"/>
                  <a:cs typeface="Aileron"/>
                  <a:sym typeface="Aileron"/>
                </a:rPr>
                <a:t>Oil Spill</a:t>
              </a:r>
            </a:p>
          </p:txBody>
        </p:sp>
        <p:grpSp>
          <p:nvGrpSpPr>
            <p:cNvPr name="Group 34" id="34"/>
            <p:cNvGrpSpPr/>
            <p:nvPr/>
          </p:nvGrpSpPr>
          <p:grpSpPr>
            <a:xfrm rot="0">
              <a:off x="11784592" y="0"/>
              <a:ext cx="547626" cy="547626"/>
              <a:chOff x="0" y="0"/>
              <a:chExt cx="812800" cy="812800"/>
            </a:xfrm>
          </p:grpSpPr>
          <p:sp>
            <p:nvSpPr>
              <p:cNvPr name="Freeform 35" id="3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9900"/>
              </a:solidFill>
            </p:spPr>
          </p:sp>
          <p:sp>
            <p:nvSpPr>
              <p:cNvPr name="TextBox 36" id="36"/>
              <p:cNvSpPr txBox="true"/>
              <p:nvPr/>
            </p:nvSpPr>
            <p:spPr>
              <a:xfrm>
                <a:off x="76200" y="0"/>
                <a:ext cx="660400" cy="7366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600"/>
                  </a:lnSpc>
                </a:pPr>
              </a:p>
            </p:txBody>
          </p:sp>
        </p:grpSp>
        <p:sp>
          <p:nvSpPr>
            <p:cNvPr name="TextBox 37" id="37"/>
            <p:cNvSpPr txBox="true"/>
            <p:nvPr/>
          </p:nvSpPr>
          <p:spPr>
            <a:xfrm rot="0">
              <a:off x="12580825" y="-16382"/>
              <a:ext cx="906661" cy="5137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00"/>
                </a:lnSpc>
                <a:spcBef>
                  <a:spcPct val="0"/>
                </a:spcBef>
              </a:pPr>
              <a:r>
                <a:rPr lang="en-US" sz="2200" spc="66">
                  <a:solidFill>
                    <a:srgbClr val="000000"/>
                  </a:solidFill>
                  <a:latin typeface="Aileron"/>
                  <a:ea typeface="Aileron"/>
                  <a:cs typeface="Aileron"/>
                  <a:sym typeface="Aileron"/>
                </a:rPr>
                <a:t>Land</a:t>
              </a:r>
            </a:p>
          </p:txBody>
        </p:sp>
        <p:grpSp>
          <p:nvGrpSpPr>
            <p:cNvPr name="Group 38" id="38"/>
            <p:cNvGrpSpPr/>
            <p:nvPr/>
          </p:nvGrpSpPr>
          <p:grpSpPr>
            <a:xfrm rot="0">
              <a:off x="9557773" y="0"/>
              <a:ext cx="547626" cy="547626"/>
              <a:chOff x="0" y="0"/>
              <a:chExt cx="812800" cy="812800"/>
            </a:xfrm>
          </p:grpSpPr>
          <p:sp>
            <p:nvSpPr>
              <p:cNvPr name="Freeform 39" id="3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984C04"/>
              </a:solidFill>
            </p:spPr>
          </p:sp>
          <p:sp>
            <p:nvSpPr>
              <p:cNvPr name="TextBox 40" id="40"/>
              <p:cNvSpPr txBox="true"/>
              <p:nvPr/>
            </p:nvSpPr>
            <p:spPr>
              <a:xfrm>
                <a:off x="76200" y="0"/>
                <a:ext cx="660400" cy="7366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600"/>
                  </a:lnSpc>
                </a:pPr>
              </a:p>
            </p:txBody>
          </p:sp>
        </p:grpSp>
        <p:sp>
          <p:nvSpPr>
            <p:cNvPr name="TextBox 41" id="41"/>
            <p:cNvSpPr txBox="true"/>
            <p:nvPr/>
          </p:nvSpPr>
          <p:spPr>
            <a:xfrm rot="0">
              <a:off x="10337089" y="-16382"/>
              <a:ext cx="799802" cy="5137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00"/>
                </a:lnSpc>
                <a:spcBef>
                  <a:spcPct val="0"/>
                </a:spcBef>
              </a:pPr>
              <a:r>
                <a:rPr lang="en-US" sz="2200" spc="66">
                  <a:solidFill>
                    <a:srgbClr val="000000"/>
                  </a:solidFill>
                  <a:latin typeface="Aileron"/>
                  <a:ea typeface="Aileron"/>
                  <a:cs typeface="Aileron"/>
                  <a:sym typeface="Aileron"/>
                </a:rPr>
                <a:t>Ship</a:t>
              </a:r>
            </a:p>
          </p:txBody>
        </p:sp>
        <p:grpSp>
          <p:nvGrpSpPr>
            <p:cNvPr name="Group 42" id="42"/>
            <p:cNvGrpSpPr/>
            <p:nvPr/>
          </p:nvGrpSpPr>
          <p:grpSpPr>
            <a:xfrm rot="0">
              <a:off x="0" y="0"/>
              <a:ext cx="547626" cy="547626"/>
              <a:chOff x="0" y="0"/>
              <a:chExt cx="812800" cy="812800"/>
            </a:xfrm>
          </p:grpSpPr>
          <p:sp>
            <p:nvSpPr>
              <p:cNvPr name="Freeform 43" id="4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44" id="44"/>
              <p:cNvSpPr txBox="true"/>
              <p:nvPr/>
            </p:nvSpPr>
            <p:spPr>
              <a:xfrm>
                <a:off x="76200" y="0"/>
                <a:ext cx="660400" cy="7366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600"/>
                  </a:lnSpc>
                </a:pPr>
              </a:p>
            </p:txBody>
          </p:sp>
        </p:grpSp>
        <p:sp>
          <p:nvSpPr>
            <p:cNvPr name="TextBox 45" id="45"/>
            <p:cNvSpPr txBox="true"/>
            <p:nvPr/>
          </p:nvSpPr>
          <p:spPr>
            <a:xfrm rot="0">
              <a:off x="752605" y="-16382"/>
              <a:ext cx="2092325" cy="5137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00"/>
                </a:lnSpc>
                <a:spcBef>
                  <a:spcPct val="0"/>
                </a:spcBef>
              </a:pPr>
              <a:r>
                <a:rPr lang="en-US" sz="2200" spc="66">
                  <a:solidFill>
                    <a:srgbClr val="000000"/>
                  </a:solidFill>
                  <a:latin typeface="Aileron"/>
                  <a:ea typeface="Aileron"/>
                  <a:cs typeface="Aileron"/>
                  <a:sym typeface="Aileron"/>
                </a:rPr>
                <a:t>Sea Surface</a:t>
              </a:r>
            </a:p>
          </p:txBody>
        </p:sp>
      </p:grpSp>
      <p:sp>
        <p:nvSpPr>
          <p:cNvPr name="TextBox 46" id="46"/>
          <p:cNvSpPr txBox="true"/>
          <p:nvPr/>
        </p:nvSpPr>
        <p:spPr>
          <a:xfrm rot="0">
            <a:off x="859464" y="6636959"/>
            <a:ext cx="171154" cy="3897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98"/>
              </a:lnSpc>
            </a:pPr>
            <a:r>
              <a:rPr lang="en-US" sz="2356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0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2601669" y="6636959"/>
            <a:ext cx="513363" cy="3897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98"/>
              </a:lnSpc>
            </a:pPr>
            <a:r>
              <a:rPr lang="en-US" sz="2356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100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4497865" y="6636959"/>
            <a:ext cx="513363" cy="3897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98"/>
              </a:lnSpc>
            </a:pPr>
            <a:r>
              <a:rPr lang="en-US" sz="2356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200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6395263" y="6636959"/>
            <a:ext cx="513363" cy="3897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98"/>
              </a:lnSpc>
            </a:pPr>
            <a:r>
              <a:rPr lang="en-US" sz="2356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300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8292662" y="6636959"/>
            <a:ext cx="513363" cy="3897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98"/>
              </a:lnSpc>
            </a:pPr>
            <a:r>
              <a:rPr lang="en-US" sz="2356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400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10190060" y="6636959"/>
            <a:ext cx="513363" cy="3897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98"/>
              </a:lnSpc>
            </a:pPr>
            <a:r>
              <a:rPr lang="en-US" sz="2356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500</a:t>
            </a:r>
          </a:p>
        </p:txBody>
      </p:sp>
      <p:sp>
        <p:nvSpPr>
          <p:cNvPr name="TextBox 52" id="52"/>
          <p:cNvSpPr txBox="true"/>
          <p:nvPr/>
        </p:nvSpPr>
        <p:spPr>
          <a:xfrm rot="0">
            <a:off x="12087459" y="6636959"/>
            <a:ext cx="513363" cy="3897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98"/>
              </a:lnSpc>
            </a:pPr>
            <a:r>
              <a:rPr lang="en-US" sz="2356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600</a:t>
            </a:r>
          </a:p>
        </p:txBody>
      </p:sp>
      <p:sp>
        <p:nvSpPr>
          <p:cNvPr name="TextBox 53" id="53"/>
          <p:cNvSpPr txBox="true"/>
          <p:nvPr/>
        </p:nvSpPr>
        <p:spPr>
          <a:xfrm rot="0">
            <a:off x="466914" y="5410194"/>
            <a:ext cx="421893" cy="3897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98"/>
              </a:lnSpc>
            </a:pPr>
            <a:r>
              <a:rPr lang="en-US" sz="2356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0.2</a:t>
            </a:r>
          </a:p>
        </p:txBody>
      </p:sp>
      <p:sp>
        <p:nvSpPr>
          <p:cNvPr name="TextBox 54" id="54"/>
          <p:cNvSpPr txBox="true"/>
          <p:nvPr/>
        </p:nvSpPr>
        <p:spPr>
          <a:xfrm rot="0">
            <a:off x="437571" y="4392478"/>
            <a:ext cx="421893" cy="3897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98"/>
              </a:lnSpc>
            </a:pPr>
            <a:r>
              <a:rPr lang="en-US" sz="2356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0.4</a:t>
            </a:r>
          </a:p>
        </p:txBody>
      </p:sp>
      <p:sp>
        <p:nvSpPr>
          <p:cNvPr name="TextBox 55" id="55"/>
          <p:cNvSpPr txBox="true"/>
          <p:nvPr/>
        </p:nvSpPr>
        <p:spPr>
          <a:xfrm rot="0">
            <a:off x="437571" y="3376896"/>
            <a:ext cx="421893" cy="3897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98"/>
              </a:lnSpc>
            </a:pPr>
            <a:r>
              <a:rPr lang="en-US" sz="2356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0.6</a:t>
            </a:r>
          </a:p>
        </p:txBody>
      </p:sp>
      <p:sp>
        <p:nvSpPr>
          <p:cNvPr name="TextBox 56" id="56"/>
          <p:cNvSpPr txBox="true"/>
          <p:nvPr/>
        </p:nvSpPr>
        <p:spPr>
          <a:xfrm rot="0">
            <a:off x="437571" y="2361314"/>
            <a:ext cx="421893" cy="3897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98"/>
              </a:lnSpc>
            </a:pPr>
            <a:r>
              <a:rPr lang="en-US" sz="2356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0.8</a:t>
            </a:r>
          </a:p>
        </p:txBody>
      </p:sp>
      <p:sp>
        <p:nvSpPr>
          <p:cNvPr name="TextBox 57" id="57"/>
          <p:cNvSpPr txBox="true"/>
          <p:nvPr/>
        </p:nvSpPr>
        <p:spPr>
          <a:xfrm rot="0">
            <a:off x="437571" y="1345732"/>
            <a:ext cx="421893" cy="3897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98"/>
              </a:lnSpc>
            </a:pPr>
            <a:r>
              <a:rPr lang="en-US" sz="2356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1.0</a:t>
            </a:r>
          </a:p>
        </p:txBody>
      </p:sp>
      <p:sp>
        <p:nvSpPr>
          <p:cNvPr name="Freeform 58" id="58"/>
          <p:cNvSpPr/>
          <p:nvPr/>
        </p:nvSpPr>
        <p:spPr>
          <a:xfrm flipH="false" flipV="false" rot="0">
            <a:off x="16698770" y="8811973"/>
            <a:ext cx="1589230" cy="1589230"/>
          </a:xfrm>
          <a:custGeom>
            <a:avLst/>
            <a:gdLst/>
            <a:ahLst/>
            <a:cxnLst/>
            <a:rect r="r" b="b" t="t" l="l"/>
            <a:pathLst>
              <a:path h="1589230" w="1589230">
                <a:moveTo>
                  <a:pt x="0" y="0"/>
                </a:moveTo>
                <a:lnTo>
                  <a:pt x="1589230" y="0"/>
                </a:lnTo>
                <a:lnTo>
                  <a:pt x="1589230" y="1589230"/>
                </a:lnTo>
                <a:lnTo>
                  <a:pt x="0" y="15892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698770" y="8811973"/>
            <a:ext cx="1589230" cy="1589230"/>
          </a:xfrm>
          <a:custGeom>
            <a:avLst/>
            <a:gdLst/>
            <a:ahLst/>
            <a:cxnLst/>
            <a:rect r="r" b="b" t="t" l="l"/>
            <a:pathLst>
              <a:path h="1589230" w="1589230">
                <a:moveTo>
                  <a:pt x="0" y="0"/>
                </a:moveTo>
                <a:lnTo>
                  <a:pt x="1589230" y="0"/>
                </a:lnTo>
                <a:lnTo>
                  <a:pt x="1589230" y="1589230"/>
                </a:lnTo>
                <a:lnTo>
                  <a:pt x="0" y="15892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79270" y="2246368"/>
            <a:ext cx="506241" cy="506241"/>
          </a:xfrm>
          <a:custGeom>
            <a:avLst/>
            <a:gdLst/>
            <a:ahLst/>
            <a:cxnLst/>
            <a:rect r="r" b="b" t="t" l="l"/>
            <a:pathLst>
              <a:path h="506241" w="506241">
                <a:moveTo>
                  <a:pt x="0" y="0"/>
                </a:moveTo>
                <a:lnTo>
                  <a:pt x="506241" y="0"/>
                </a:lnTo>
                <a:lnTo>
                  <a:pt x="506241" y="506241"/>
                </a:lnTo>
                <a:lnTo>
                  <a:pt x="0" y="5062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79270" y="2912084"/>
            <a:ext cx="506241" cy="506241"/>
          </a:xfrm>
          <a:custGeom>
            <a:avLst/>
            <a:gdLst/>
            <a:ahLst/>
            <a:cxnLst/>
            <a:rect r="r" b="b" t="t" l="l"/>
            <a:pathLst>
              <a:path h="506241" w="506241">
                <a:moveTo>
                  <a:pt x="0" y="0"/>
                </a:moveTo>
                <a:lnTo>
                  <a:pt x="506241" y="0"/>
                </a:lnTo>
                <a:lnTo>
                  <a:pt x="506241" y="506241"/>
                </a:lnTo>
                <a:lnTo>
                  <a:pt x="0" y="5062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79270" y="4203968"/>
            <a:ext cx="506241" cy="506241"/>
          </a:xfrm>
          <a:custGeom>
            <a:avLst/>
            <a:gdLst/>
            <a:ahLst/>
            <a:cxnLst/>
            <a:rect r="r" b="b" t="t" l="l"/>
            <a:pathLst>
              <a:path h="506241" w="506241">
                <a:moveTo>
                  <a:pt x="0" y="0"/>
                </a:moveTo>
                <a:lnTo>
                  <a:pt x="506241" y="0"/>
                </a:lnTo>
                <a:lnTo>
                  <a:pt x="506241" y="506241"/>
                </a:lnTo>
                <a:lnTo>
                  <a:pt x="0" y="5062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94121" y="8186785"/>
            <a:ext cx="543585" cy="543585"/>
          </a:xfrm>
          <a:custGeom>
            <a:avLst/>
            <a:gdLst/>
            <a:ahLst/>
            <a:cxnLst/>
            <a:rect r="r" b="b" t="t" l="l"/>
            <a:pathLst>
              <a:path h="543585" w="543585">
                <a:moveTo>
                  <a:pt x="0" y="0"/>
                </a:moveTo>
                <a:lnTo>
                  <a:pt x="543585" y="0"/>
                </a:lnTo>
                <a:lnTo>
                  <a:pt x="543585" y="543584"/>
                </a:lnTo>
                <a:lnTo>
                  <a:pt x="0" y="54358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11051538" y="887004"/>
            <a:ext cx="8371329" cy="8371296"/>
            <a:chOff x="0" y="0"/>
            <a:chExt cx="6350000" cy="634997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7"/>
              <a:stretch>
                <a:fillRect l="-47127" t="0" r="-47127" b="0"/>
              </a:stretch>
            </a:blipFill>
          </p:spPr>
        </p:sp>
      </p:grpSp>
      <p:sp>
        <p:nvSpPr>
          <p:cNvPr name="TextBox 9" id="9"/>
          <p:cNvSpPr txBox="true"/>
          <p:nvPr/>
        </p:nvSpPr>
        <p:spPr>
          <a:xfrm rot="0">
            <a:off x="1971986" y="8056350"/>
            <a:ext cx="7940357" cy="13129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35"/>
              </a:lnSpc>
            </a:pPr>
            <a:r>
              <a:rPr lang="en-US" sz="3019">
                <a:solidFill>
                  <a:srgbClr val="191919"/>
                </a:solidFill>
                <a:latin typeface="Open Sans"/>
                <a:ea typeface="Open Sans"/>
                <a:cs typeface="Open Sans"/>
                <a:sym typeface="Open Sans"/>
              </a:rPr>
              <a:t>Design and test tailored augmentations</a:t>
            </a:r>
          </a:p>
          <a:p>
            <a:pPr algn="l">
              <a:lnSpc>
                <a:spcPts val="5435"/>
              </a:lnSpc>
            </a:pPr>
            <a:r>
              <a:rPr lang="en-US" sz="3019">
                <a:solidFill>
                  <a:srgbClr val="191919"/>
                </a:solidFill>
                <a:latin typeface="Open Sans"/>
                <a:ea typeface="Open Sans"/>
                <a:cs typeface="Open Sans"/>
                <a:sym typeface="Open Sans"/>
              </a:rPr>
              <a:t>Implement and test CBDNet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56895" y="602012"/>
            <a:ext cx="5892501" cy="6489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239"/>
              </a:lnSpc>
              <a:spcBef>
                <a:spcPct val="0"/>
              </a:spcBef>
            </a:pPr>
            <a:r>
              <a:rPr lang="en-US" b="true" sz="3999" spc="119">
                <a:solidFill>
                  <a:srgbClr val="191919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TASKS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60585" y="3454668"/>
            <a:ext cx="5978067" cy="5873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99"/>
              </a:lnSpc>
            </a:pPr>
            <a:r>
              <a:rPr lang="en-US" sz="3499" b="true">
                <a:solidFill>
                  <a:srgbClr val="191919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Paper replication: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79270" y="7469289"/>
            <a:ext cx="7616165" cy="5873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99"/>
              </a:lnSpc>
            </a:pPr>
            <a:r>
              <a:rPr lang="en-US" sz="3499" b="true">
                <a:solidFill>
                  <a:srgbClr val="191919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Development of improvements: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60585" y="1535168"/>
            <a:ext cx="3068330" cy="5873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99"/>
              </a:lnSpc>
            </a:pPr>
            <a:r>
              <a:rPr lang="en-US" sz="3499" b="true">
                <a:solidFill>
                  <a:srgbClr val="191919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Introduction: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971986" y="4032518"/>
            <a:ext cx="7940357" cy="33703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35"/>
              </a:lnSpc>
            </a:pPr>
            <a:r>
              <a:rPr lang="en-US" sz="3019">
                <a:solidFill>
                  <a:srgbClr val="191919"/>
                </a:solidFill>
                <a:latin typeface="Open Sans"/>
                <a:ea typeface="Open Sans"/>
                <a:cs typeface="Open Sans"/>
                <a:sym typeface="Open Sans"/>
              </a:rPr>
              <a:t>Explore the dataset</a:t>
            </a:r>
          </a:p>
          <a:p>
            <a:pPr algn="l">
              <a:lnSpc>
                <a:spcPts val="5435"/>
              </a:lnSpc>
            </a:pPr>
            <a:r>
              <a:rPr lang="en-US" sz="3019">
                <a:solidFill>
                  <a:srgbClr val="191919"/>
                </a:solidFill>
                <a:latin typeface="Open Sans"/>
                <a:ea typeface="Open Sans"/>
                <a:cs typeface="Open Sans"/>
                <a:sym typeface="Open Sans"/>
              </a:rPr>
              <a:t>Build a functional pipeline</a:t>
            </a:r>
          </a:p>
          <a:p>
            <a:pPr algn="l">
              <a:lnSpc>
                <a:spcPts val="5435"/>
              </a:lnSpc>
            </a:pPr>
            <a:r>
              <a:rPr lang="en-US" sz="3019">
                <a:solidFill>
                  <a:srgbClr val="191919"/>
                </a:solidFill>
                <a:latin typeface="Open Sans"/>
                <a:ea typeface="Open Sans"/>
                <a:cs typeface="Open Sans"/>
                <a:sym typeface="Open Sans"/>
              </a:rPr>
              <a:t>Apply paper-specific augmentations</a:t>
            </a:r>
          </a:p>
          <a:p>
            <a:pPr algn="l">
              <a:lnSpc>
                <a:spcPts val="5435"/>
              </a:lnSpc>
            </a:pPr>
            <a:r>
              <a:rPr lang="en-US" sz="3019">
                <a:solidFill>
                  <a:srgbClr val="191919"/>
                </a:solidFill>
                <a:latin typeface="Open Sans"/>
                <a:ea typeface="Open Sans"/>
                <a:cs typeface="Open Sans"/>
                <a:sym typeface="Open Sans"/>
              </a:rPr>
              <a:t>Reproduce all models</a:t>
            </a:r>
          </a:p>
          <a:p>
            <a:pPr algn="l">
              <a:lnSpc>
                <a:spcPts val="5435"/>
              </a:lnSpc>
            </a:pPr>
            <a:r>
              <a:rPr lang="en-US" sz="3019">
                <a:solidFill>
                  <a:srgbClr val="191919"/>
                </a:solidFill>
                <a:latin typeface="Open Sans"/>
                <a:ea typeface="Open Sans"/>
                <a:cs typeface="Open Sans"/>
                <a:sym typeface="Open Sans"/>
              </a:rPr>
              <a:t>Evaluate and compare results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971986" y="2075065"/>
            <a:ext cx="7940357" cy="13129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35"/>
              </a:lnSpc>
            </a:pPr>
            <a:r>
              <a:rPr lang="en-US" sz="3019">
                <a:solidFill>
                  <a:srgbClr val="191919"/>
                </a:solidFill>
                <a:latin typeface="Open Sans"/>
                <a:ea typeface="Open Sans"/>
                <a:cs typeface="Open Sans"/>
                <a:sym typeface="Open Sans"/>
              </a:rPr>
              <a:t>Understand the oil spill issue</a:t>
            </a:r>
          </a:p>
          <a:p>
            <a:pPr algn="l">
              <a:lnSpc>
                <a:spcPts val="5435"/>
              </a:lnSpc>
            </a:pPr>
            <a:r>
              <a:rPr lang="en-US" sz="3019">
                <a:solidFill>
                  <a:srgbClr val="191919"/>
                </a:solidFill>
                <a:latin typeface="Open Sans"/>
                <a:ea typeface="Open Sans"/>
                <a:cs typeface="Open Sans"/>
                <a:sym typeface="Open Sans"/>
              </a:rPr>
              <a:t>Review reference papers and resources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1279270" y="4892023"/>
            <a:ext cx="506241" cy="506241"/>
          </a:xfrm>
          <a:custGeom>
            <a:avLst/>
            <a:gdLst/>
            <a:ahLst/>
            <a:cxnLst/>
            <a:rect r="r" b="b" t="t" l="l"/>
            <a:pathLst>
              <a:path h="506241" w="506241">
                <a:moveTo>
                  <a:pt x="0" y="0"/>
                </a:moveTo>
                <a:lnTo>
                  <a:pt x="506241" y="0"/>
                </a:lnTo>
                <a:lnTo>
                  <a:pt x="506241" y="506241"/>
                </a:lnTo>
                <a:lnTo>
                  <a:pt x="0" y="5062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279270" y="5550286"/>
            <a:ext cx="506241" cy="506241"/>
          </a:xfrm>
          <a:custGeom>
            <a:avLst/>
            <a:gdLst/>
            <a:ahLst/>
            <a:cxnLst/>
            <a:rect r="r" b="b" t="t" l="l"/>
            <a:pathLst>
              <a:path h="506241" w="506241">
                <a:moveTo>
                  <a:pt x="0" y="0"/>
                </a:moveTo>
                <a:lnTo>
                  <a:pt x="506241" y="0"/>
                </a:lnTo>
                <a:lnTo>
                  <a:pt x="506241" y="506241"/>
                </a:lnTo>
                <a:lnTo>
                  <a:pt x="0" y="5062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279270" y="6237502"/>
            <a:ext cx="506241" cy="506241"/>
          </a:xfrm>
          <a:custGeom>
            <a:avLst/>
            <a:gdLst/>
            <a:ahLst/>
            <a:cxnLst/>
            <a:rect r="r" b="b" t="t" l="l"/>
            <a:pathLst>
              <a:path h="506241" w="506241">
                <a:moveTo>
                  <a:pt x="0" y="0"/>
                </a:moveTo>
                <a:lnTo>
                  <a:pt x="506241" y="0"/>
                </a:lnTo>
                <a:lnTo>
                  <a:pt x="506241" y="506242"/>
                </a:lnTo>
                <a:lnTo>
                  <a:pt x="0" y="50624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279270" y="6924719"/>
            <a:ext cx="506241" cy="506241"/>
          </a:xfrm>
          <a:custGeom>
            <a:avLst/>
            <a:gdLst/>
            <a:ahLst/>
            <a:cxnLst/>
            <a:rect r="r" b="b" t="t" l="l"/>
            <a:pathLst>
              <a:path h="506241" w="506241">
                <a:moveTo>
                  <a:pt x="0" y="0"/>
                </a:moveTo>
                <a:lnTo>
                  <a:pt x="506241" y="0"/>
                </a:lnTo>
                <a:lnTo>
                  <a:pt x="506241" y="506241"/>
                </a:lnTo>
                <a:lnTo>
                  <a:pt x="0" y="5062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294121" y="8911344"/>
            <a:ext cx="543585" cy="543585"/>
          </a:xfrm>
          <a:custGeom>
            <a:avLst/>
            <a:gdLst/>
            <a:ahLst/>
            <a:cxnLst/>
            <a:rect r="r" b="b" t="t" l="l"/>
            <a:pathLst>
              <a:path h="543585" w="543585">
                <a:moveTo>
                  <a:pt x="0" y="0"/>
                </a:moveTo>
                <a:lnTo>
                  <a:pt x="543585" y="0"/>
                </a:lnTo>
                <a:lnTo>
                  <a:pt x="543585" y="543585"/>
                </a:lnTo>
                <a:lnTo>
                  <a:pt x="0" y="54358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56895" y="602012"/>
            <a:ext cx="8487105" cy="6489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239"/>
              </a:lnSpc>
              <a:spcBef>
                <a:spcPct val="0"/>
              </a:spcBef>
            </a:pPr>
            <a:r>
              <a:rPr lang="en-US" b="true" sz="3999" spc="119">
                <a:solidFill>
                  <a:srgbClr val="191919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GANTT</a:t>
            </a:r>
          </a:p>
        </p:txBody>
      </p:sp>
      <p:sp>
        <p:nvSpPr>
          <p:cNvPr name="AutoShape 3" id="3"/>
          <p:cNvSpPr/>
          <p:nvPr/>
        </p:nvSpPr>
        <p:spPr>
          <a:xfrm>
            <a:off x="5931126" y="2533875"/>
            <a:ext cx="0" cy="4415671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 flipH="true">
            <a:off x="512634" y="3216152"/>
            <a:ext cx="17422815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 flipH="true">
            <a:off x="512634" y="3963674"/>
            <a:ext cx="17422815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 flipH="true">
            <a:off x="512634" y="4713171"/>
            <a:ext cx="17422815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 flipH="true">
            <a:off x="512634" y="5462669"/>
            <a:ext cx="17422815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 flipH="true">
            <a:off x="512634" y="6212167"/>
            <a:ext cx="17422815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 flipH="true">
            <a:off x="512634" y="6949546"/>
            <a:ext cx="17422815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0" id="10"/>
          <p:cNvSpPr/>
          <p:nvPr/>
        </p:nvSpPr>
        <p:spPr>
          <a:xfrm>
            <a:off x="512634" y="3216152"/>
            <a:ext cx="0" cy="4434917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1" id="11"/>
          <p:cNvSpPr txBox="true"/>
          <p:nvPr/>
        </p:nvSpPr>
        <p:spPr>
          <a:xfrm rot="0">
            <a:off x="464027" y="6357196"/>
            <a:ext cx="5491957" cy="3957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33"/>
              </a:lnSpc>
              <a:spcBef>
                <a:spcPct val="0"/>
              </a:spcBef>
            </a:pPr>
            <a:r>
              <a:rPr lang="en-US" b="true" sz="2222" spc="66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Evaluation and Comparison</a:t>
            </a:r>
          </a:p>
        </p:txBody>
      </p:sp>
      <p:sp>
        <p:nvSpPr>
          <p:cNvPr name="AutoShape 12" id="12"/>
          <p:cNvSpPr/>
          <p:nvPr/>
        </p:nvSpPr>
        <p:spPr>
          <a:xfrm>
            <a:off x="5931126" y="3253986"/>
            <a:ext cx="0" cy="4397083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3" id="13"/>
          <p:cNvSpPr/>
          <p:nvPr/>
        </p:nvSpPr>
        <p:spPr>
          <a:xfrm flipH="true">
            <a:off x="512634" y="7651069"/>
            <a:ext cx="17422815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4" id="14"/>
          <p:cNvSpPr txBox="true"/>
          <p:nvPr/>
        </p:nvSpPr>
        <p:spPr>
          <a:xfrm rot="0">
            <a:off x="1602178" y="3356192"/>
            <a:ext cx="3215654" cy="3957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33"/>
              </a:lnSpc>
              <a:spcBef>
                <a:spcPct val="0"/>
              </a:spcBef>
            </a:pPr>
            <a:r>
              <a:rPr lang="en-US" b="true" sz="2222" spc="66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Project Management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57363" y="4105689"/>
            <a:ext cx="4729033" cy="3957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33"/>
              </a:lnSpc>
              <a:spcBef>
                <a:spcPct val="0"/>
              </a:spcBef>
            </a:pPr>
            <a:r>
              <a:rPr lang="en-US" b="true" sz="2222" spc="66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Research and Familiarization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19214" y="4896692"/>
            <a:ext cx="5491957" cy="3957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33"/>
              </a:lnSpc>
              <a:spcBef>
                <a:spcPct val="0"/>
              </a:spcBef>
            </a:pPr>
            <a:r>
              <a:rPr lang="en-US" b="true" sz="2222" spc="66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Data Exploration &amp; Preprocessing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08839" y="5607698"/>
            <a:ext cx="5202332" cy="3957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33"/>
              </a:lnSpc>
              <a:spcBef>
                <a:spcPct val="0"/>
              </a:spcBef>
            </a:pPr>
            <a:r>
              <a:rPr lang="en-US" b="true" sz="2222" spc="66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Model Implementation and Training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522040" y="7094575"/>
            <a:ext cx="5289132" cy="3957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33"/>
              </a:lnSpc>
              <a:spcBef>
                <a:spcPct val="0"/>
              </a:spcBef>
            </a:pPr>
            <a:r>
              <a:rPr lang="en-US" b="true" sz="2222" spc="66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Documentation &amp; Communication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5882777" y="2656785"/>
            <a:ext cx="3013168" cy="3957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33"/>
              </a:lnSpc>
              <a:spcBef>
                <a:spcPct val="0"/>
              </a:spcBef>
            </a:pPr>
            <a:r>
              <a:rPr lang="en-US" b="true" sz="2222" spc="66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October 2024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8895945" y="2656785"/>
            <a:ext cx="3013168" cy="3957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33"/>
              </a:lnSpc>
              <a:spcBef>
                <a:spcPct val="0"/>
              </a:spcBef>
            </a:pPr>
            <a:r>
              <a:rPr lang="en-US" b="true" sz="2222" spc="66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November 2024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1909113" y="2656785"/>
            <a:ext cx="3013168" cy="3957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33"/>
              </a:lnSpc>
              <a:spcBef>
                <a:spcPct val="0"/>
              </a:spcBef>
            </a:pPr>
            <a:r>
              <a:rPr lang="en-US" b="true" sz="2222" spc="66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December 2024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4922281" y="2656785"/>
            <a:ext cx="3013168" cy="3957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33"/>
              </a:lnSpc>
              <a:spcBef>
                <a:spcPct val="0"/>
              </a:spcBef>
            </a:pPr>
            <a:r>
              <a:rPr lang="en-US" b="true" sz="2222" spc="66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January 2025</a:t>
            </a:r>
          </a:p>
        </p:txBody>
      </p:sp>
      <p:sp>
        <p:nvSpPr>
          <p:cNvPr name="AutoShape 23" id="23"/>
          <p:cNvSpPr/>
          <p:nvPr/>
        </p:nvSpPr>
        <p:spPr>
          <a:xfrm>
            <a:off x="8895945" y="2552463"/>
            <a:ext cx="0" cy="5098604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4" id="24"/>
          <p:cNvSpPr/>
          <p:nvPr/>
        </p:nvSpPr>
        <p:spPr>
          <a:xfrm>
            <a:off x="11923547" y="2533875"/>
            <a:ext cx="0" cy="511719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5" id="25"/>
          <p:cNvSpPr/>
          <p:nvPr/>
        </p:nvSpPr>
        <p:spPr>
          <a:xfrm>
            <a:off x="14893412" y="2533875"/>
            <a:ext cx="0" cy="511719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6" id="26"/>
          <p:cNvGrpSpPr/>
          <p:nvPr/>
        </p:nvGrpSpPr>
        <p:grpSpPr>
          <a:xfrm rot="0">
            <a:off x="7719299" y="3353839"/>
            <a:ext cx="2683229" cy="455868"/>
            <a:chOff x="0" y="0"/>
            <a:chExt cx="699505" cy="118843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699505" cy="118843"/>
            </a:xfrm>
            <a:custGeom>
              <a:avLst/>
              <a:gdLst/>
              <a:ahLst/>
              <a:cxnLst/>
              <a:rect r="r" b="b" t="t" l="l"/>
              <a:pathLst>
                <a:path h="118843" w="699505">
                  <a:moveTo>
                    <a:pt x="59421" y="0"/>
                  </a:moveTo>
                  <a:lnTo>
                    <a:pt x="640083" y="0"/>
                  </a:lnTo>
                  <a:cubicBezTo>
                    <a:pt x="655843" y="0"/>
                    <a:pt x="670957" y="6260"/>
                    <a:pt x="682101" y="17404"/>
                  </a:cubicBezTo>
                  <a:cubicBezTo>
                    <a:pt x="693244" y="28548"/>
                    <a:pt x="699505" y="43662"/>
                    <a:pt x="699505" y="59421"/>
                  </a:cubicBezTo>
                  <a:lnTo>
                    <a:pt x="699505" y="59421"/>
                  </a:lnTo>
                  <a:cubicBezTo>
                    <a:pt x="699505" y="75181"/>
                    <a:pt x="693244" y="90295"/>
                    <a:pt x="682101" y="101439"/>
                  </a:cubicBezTo>
                  <a:cubicBezTo>
                    <a:pt x="670957" y="112582"/>
                    <a:pt x="655843" y="118843"/>
                    <a:pt x="640083" y="118843"/>
                  </a:cubicBezTo>
                  <a:lnTo>
                    <a:pt x="59421" y="118843"/>
                  </a:lnTo>
                  <a:cubicBezTo>
                    <a:pt x="43662" y="118843"/>
                    <a:pt x="28548" y="112582"/>
                    <a:pt x="17404" y="101439"/>
                  </a:cubicBezTo>
                  <a:cubicBezTo>
                    <a:pt x="6260" y="90295"/>
                    <a:pt x="0" y="75181"/>
                    <a:pt x="0" y="59421"/>
                  </a:cubicBezTo>
                  <a:lnTo>
                    <a:pt x="0" y="59421"/>
                  </a:lnTo>
                  <a:cubicBezTo>
                    <a:pt x="0" y="43662"/>
                    <a:pt x="6260" y="28548"/>
                    <a:pt x="17404" y="17404"/>
                  </a:cubicBezTo>
                  <a:cubicBezTo>
                    <a:pt x="28548" y="6260"/>
                    <a:pt x="43662" y="0"/>
                    <a:pt x="59421" y="0"/>
                  </a:cubicBezTo>
                  <a:close/>
                </a:path>
              </a:pathLst>
            </a:custGeom>
            <a:solidFill>
              <a:srgbClr val="BDAAF6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57150"/>
              <a:ext cx="699505" cy="1759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99"/>
                </a:lnSpc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9127331" y="4110488"/>
            <a:ext cx="2391662" cy="448717"/>
            <a:chOff x="0" y="0"/>
            <a:chExt cx="623494" cy="116978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623494" cy="116978"/>
            </a:xfrm>
            <a:custGeom>
              <a:avLst/>
              <a:gdLst/>
              <a:ahLst/>
              <a:cxnLst/>
              <a:rect r="r" b="b" t="t" l="l"/>
              <a:pathLst>
                <a:path h="116978" w="623494">
                  <a:moveTo>
                    <a:pt x="58489" y="0"/>
                  </a:moveTo>
                  <a:lnTo>
                    <a:pt x="565005" y="0"/>
                  </a:lnTo>
                  <a:cubicBezTo>
                    <a:pt x="597308" y="0"/>
                    <a:pt x="623494" y="26186"/>
                    <a:pt x="623494" y="58489"/>
                  </a:cubicBezTo>
                  <a:lnTo>
                    <a:pt x="623494" y="58489"/>
                  </a:lnTo>
                  <a:cubicBezTo>
                    <a:pt x="623494" y="74001"/>
                    <a:pt x="617332" y="88878"/>
                    <a:pt x="606363" y="99847"/>
                  </a:cubicBezTo>
                  <a:cubicBezTo>
                    <a:pt x="595395" y="110816"/>
                    <a:pt x="580518" y="116978"/>
                    <a:pt x="565005" y="116978"/>
                  </a:cubicBezTo>
                  <a:lnTo>
                    <a:pt x="58489" y="116978"/>
                  </a:lnTo>
                  <a:cubicBezTo>
                    <a:pt x="42977" y="116978"/>
                    <a:pt x="28100" y="110816"/>
                    <a:pt x="17131" y="99847"/>
                  </a:cubicBezTo>
                  <a:cubicBezTo>
                    <a:pt x="6162" y="88878"/>
                    <a:pt x="0" y="74001"/>
                    <a:pt x="0" y="58489"/>
                  </a:cubicBezTo>
                  <a:lnTo>
                    <a:pt x="0" y="58489"/>
                  </a:lnTo>
                  <a:cubicBezTo>
                    <a:pt x="0" y="42977"/>
                    <a:pt x="6162" y="28100"/>
                    <a:pt x="17131" y="17131"/>
                  </a:cubicBezTo>
                  <a:cubicBezTo>
                    <a:pt x="28100" y="6162"/>
                    <a:pt x="42977" y="0"/>
                    <a:pt x="58489" y="0"/>
                  </a:cubicBezTo>
                  <a:close/>
                </a:path>
              </a:pathLst>
            </a:custGeom>
            <a:solidFill>
              <a:srgbClr val="EC5DD2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57150"/>
              <a:ext cx="623494" cy="1741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99"/>
                </a:lnSpc>
              </a:pP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10592369" y="4857515"/>
            <a:ext cx="1192824" cy="427932"/>
            <a:chOff x="0" y="0"/>
            <a:chExt cx="310963" cy="111560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310963" cy="111560"/>
            </a:xfrm>
            <a:custGeom>
              <a:avLst/>
              <a:gdLst/>
              <a:ahLst/>
              <a:cxnLst/>
              <a:rect r="r" b="b" t="t" l="l"/>
              <a:pathLst>
                <a:path h="111560" w="310963">
                  <a:moveTo>
                    <a:pt x="55780" y="0"/>
                  </a:moveTo>
                  <a:lnTo>
                    <a:pt x="255184" y="0"/>
                  </a:lnTo>
                  <a:cubicBezTo>
                    <a:pt x="269977" y="0"/>
                    <a:pt x="284165" y="5877"/>
                    <a:pt x="294626" y="16338"/>
                  </a:cubicBezTo>
                  <a:cubicBezTo>
                    <a:pt x="305087" y="26798"/>
                    <a:pt x="310963" y="40986"/>
                    <a:pt x="310963" y="55780"/>
                  </a:cubicBezTo>
                  <a:lnTo>
                    <a:pt x="310963" y="55780"/>
                  </a:lnTo>
                  <a:cubicBezTo>
                    <a:pt x="310963" y="70574"/>
                    <a:pt x="305087" y="84761"/>
                    <a:pt x="294626" y="95222"/>
                  </a:cubicBezTo>
                  <a:cubicBezTo>
                    <a:pt x="284165" y="105683"/>
                    <a:pt x="269977" y="111560"/>
                    <a:pt x="255184" y="111560"/>
                  </a:cubicBezTo>
                  <a:lnTo>
                    <a:pt x="55780" y="111560"/>
                  </a:lnTo>
                  <a:cubicBezTo>
                    <a:pt x="40986" y="111560"/>
                    <a:pt x="26798" y="105683"/>
                    <a:pt x="16338" y="95222"/>
                  </a:cubicBezTo>
                  <a:cubicBezTo>
                    <a:pt x="5877" y="84761"/>
                    <a:pt x="0" y="70574"/>
                    <a:pt x="0" y="55780"/>
                  </a:cubicBezTo>
                  <a:lnTo>
                    <a:pt x="0" y="55780"/>
                  </a:lnTo>
                  <a:cubicBezTo>
                    <a:pt x="0" y="40986"/>
                    <a:pt x="5877" y="26798"/>
                    <a:pt x="16338" y="16338"/>
                  </a:cubicBezTo>
                  <a:cubicBezTo>
                    <a:pt x="26798" y="5877"/>
                    <a:pt x="40986" y="0"/>
                    <a:pt x="55780" y="0"/>
                  </a:cubicBezTo>
                  <a:close/>
                </a:path>
              </a:pathLst>
            </a:custGeom>
            <a:solidFill>
              <a:srgbClr val="BADEC6"/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0" y="-57150"/>
              <a:ext cx="310963" cy="1687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99"/>
                </a:lnSpc>
              </a:pP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11518993" y="5614405"/>
            <a:ext cx="3081606" cy="408686"/>
            <a:chOff x="0" y="0"/>
            <a:chExt cx="803359" cy="106542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803359" cy="106542"/>
            </a:xfrm>
            <a:custGeom>
              <a:avLst/>
              <a:gdLst/>
              <a:ahLst/>
              <a:cxnLst/>
              <a:rect r="r" b="b" t="t" l="l"/>
              <a:pathLst>
                <a:path h="106542" w="803359">
                  <a:moveTo>
                    <a:pt x="53271" y="0"/>
                  </a:moveTo>
                  <a:lnTo>
                    <a:pt x="750088" y="0"/>
                  </a:lnTo>
                  <a:cubicBezTo>
                    <a:pt x="779509" y="0"/>
                    <a:pt x="803359" y="23850"/>
                    <a:pt x="803359" y="53271"/>
                  </a:cubicBezTo>
                  <a:lnTo>
                    <a:pt x="803359" y="53271"/>
                  </a:lnTo>
                  <a:cubicBezTo>
                    <a:pt x="803359" y="82692"/>
                    <a:pt x="779509" y="106542"/>
                    <a:pt x="750088" y="106542"/>
                  </a:cubicBezTo>
                  <a:lnTo>
                    <a:pt x="53271" y="106542"/>
                  </a:lnTo>
                  <a:cubicBezTo>
                    <a:pt x="23850" y="106542"/>
                    <a:pt x="0" y="82692"/>
                    <a:pt x="0" y="53271"/>
                  </a:cubicBezTo>
                  <a:lnTo>
                    <a:pt x="0" y="53271"/>
                  </a:lnTo>
                  <a:cubicBezTo>
                    <a:pt x="0" y="23850"/>
                    <a:pt x="23850" y="0"/>
                    <a:pt x="53271" y="0"/>
                  </a:cubicBezTo>
                  <a:close/>
                </a:path>
              </a:pathLst>
            </a:custGeom>
            <a:solidFill>
              <a:srgbClr val="FAE355"/>
            </a:solidFill>
          </p:spPr>
        </p:sp>
        <p:sp>
          <p:nvSpPr>
            <p:cNvPr name="TextBox 37" id="37"/>
            <p:cNvSpPr txBox="true"/>
            <p:nvPr/>
          </p:nvSpPr>
          <p:spPr>
            <a:xfrm>
              <a:off x="0" y="-57150"/>
              <a:ext cx="803359" cy="1636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99"/>
                </a:lnSpc>
              </a:pPr>
            </a:p>
          </p:txBody>
        </p:sp>
      </p:grpSp>
      <p:grpSp>
        <p:nvGrpSpPr>
          <p:cNvPr name="Group 38" id="38"/>
          <p:cNvGrpSpPr/>
          <p:nvPr/>
        </p:nvGrpSpPr>
        <p:grpSpPr>
          <a:xfrm rot="0">
            <a:off x="13415697" y="6384079"/>
            <a:ext cx="2177267" cy="408686"/>
            <a:chOff x="0" y="0"/>
            <a:chExt cx="567603" cy="106542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567603" cy="106542"/>
            </a:xfrm>
            <a:custGeom>
              <a:avLst/>
              <a:gdLst/>
              <a:ahLst/>
              <a:cxnLst/>
              <a:rect r="r" b="b" t="t" l="l"/>
              <a:pathLst>
                <a:path h="106542" w="567603">
                  <a:moveTo>
                    <a:pt x="53271" y="0"/>
                  </a:moveTo>
                  <a:lnTo>
                    <a:pt x="514332" y="0"/>
                  </a:lnTo>
                  <a:cubicBezTo>
                    <a:pt x="543753" y="0"/>
                    <a:pt x="567603" y="23850"/>
                    <a:pt x="567603" y="53271"/>
                  </a:cubicBezTo>
                  <a:lnTo>
                    <a:pt x="567603" y="53271"/>
                  </a:lnTo>
                  <a:cubicBezTo>
                    <a:pt x="567603" y="82692"/>
                    <a:pt x="543753" y="106542"/>
                    <a:pt x="514332" y="106542"/>
                  </a:cubicBezTo>
                  <a:lnTo>
                    <a:pt x="53271" y="106542"/>
                  </a:lnTo>
                  <a:cubicBezTo>
                    <a:pt x="23850" y="106542"/>
                    <a:pt x="0" y="82692"/>
                    <a:pt x="0" y="53271"/>
                  </a:cubicBezTo>
                  <a:lnTo>
                    <a:pt x="0" y="53271"/>
                  </a:lnTo>
                  <a:cubicBezTo>
                    <a:pt x="0" y="23850"/>
                    <a:pt x="23850" y="0"/>
                    <a:pt x="53271" y="0"/>
                  </a:cubicBezTo>
                  <a:close/>
                </a:path>
              </a:pathLst>
            </a:custGeom>
            <a:solidFill>
              <a:srgbClr val="F4C343"/>
            </a:solidFill>
          </p:spPr>
        </p:sp>
        <p:sp>
          <p:nvSpPr>
            <p:cNvPr name="TextBox 40" id="40"/>
            <p:cNvSpPr txBox="true"/>
            <p:nvPr/>
          </p:nvSpPr>
          <p:spPr>
            <a:xfrm>
              <a:off x="0" y="-57150"/>
              <a:ext cx="567603" cy="1636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99"/>
                </a:lnSpc>
              </a:pPr>
            </a:p>
          </p:txBody>
        </p:sp>
      </p:grpSp>
      <p:grpSp>
        <p:nvGrpSpPr>
          <p:cNvPr name="Group 41" id="41"/>
          <p:cNvGrpSpPr/>
          <p:nvPr/>
        </p:nvGrpSpPr>
        <p:grpSpPr>
          <a:xfrm rot="0">
            <a:off x="15241074" y="7081667"/>
            <a:ext cx="2380684" cy="408686"/>
            <a:chOff x="0" y="0"/>
            <a:chExt cx="620633" cy="106542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620633" cy="106542"/>
            </a:xfrm>
            <a:custGeom>
              <a:avLst/>
              <a:gdLst/>
              <a:ahLst/>
              <a:cxnLst/>
              <a:rect r="r" b="b" t="t" l="l"/>
              <a:pathLst>
                <a:path h="106542" w="620633">
                  <a:moveTo>
                    <a:pt x="53271" y="0"/>
                  </a:moveTo>
                  <a:lnTo>
                    <a:pt x="567361" y="0"/>
                  </a:lnTo>
                  <a:cubicBezTo>
                    <a:pt x="596782" y="0"/>
                    <a:pt x="620633" y="23850"/>
                    <a:pt x="620633" y="53271"/>
                  </a:cubicBezTo>
                  <a:lnTo>
                    <a:pt x="620633" y="53271"/>
                  </a:lnTo>
                  <a:cubicBezTo>
                    <a:pt x="620633" y="82692"/>
                    <a:pt x="596782" y="106542"/>
                    <a:pt x="567361" y="106542"/>
                  </a:cubicBezTo>
                  <a:lnTo>
                    <a:pt x="53271" y="106542"/>
                  </a:lnTo>
                  <a:cubicBezTo>
                    <a:pt x="23850" y="106542"/>
                    <a:pt x="0" y="82692"/>
                    <a:pt x="0" y="53271"/>
                  </a:cubicBezTo>
                  <a:lnTo>
                    <a:pt x="0" y="53271"/>
                  </a:lnTo>
                  <a:cubicBezTo>
                    <a:pt x="0" y="23850"/>
                    <a:pt x="23850" y="0"/>
                    <a:pt x="53271" y="0"/>
                  </a:cubicBezTo>
                  <a:close/>
                </a:path>
              </a:pathLst>
            </a:custGeom>
            <a:solidFill>
              <a:srgbClr val="6E96AE"/>
            </a:solidFill>
          </p:spPr>
        </p:sp>
        <p:sp>
          <p:nvSpPr>
            <p:cNvPr name="TextBox 43" id="43"/>
            <p:cNvSpPr txBox="true"/>
            <p:nvPr/>
          </p:nvSpPr>
          <p:spPr>
            <a:xfrm>
              <a:off x="0" y="-57150"/>
              <a:ext cx="620633" cy="1636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99"/>
                </a:lnSpc>
              </a:pPr>
            </a:p>
          </p:txBody>
        </p:sp>
      </p:grpSp>
      <p:sp>
        <p:nvSpPr>
          <p:cNvPr name="AutoShape 44" id="44"/>
          <p:cNvSpPr/>
          <p:nvPr/>
        </p:nvSpPr>
        <p:spPr>
          <a:xfrm>
            <a:off x="17935448" y="2533875"/>
            <a:ext cx="0" cy="5117194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5" id="45"/>
          <p:cNvSpPr/>
          <p:nvPr/>
        </p:nvSpPr>
        <p:spPr>
          <a:xfrm flipH="true" flipV="true">
            <a:off x="5931126" y="2533875"/>
            <a:ext cx="11989888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6" id="46"/>
          <p:cNvSpPr/>
          <p:nvPr/>
        </p:nvSpPr>
        <p:spPr>
          <a:xfrm flipH="true" flipV="true">
            <a:off x="15117249" y="3216152"/>
            <a:ext cx="0" cy="4420099"/>
          </a:xfrm>
          <a:prstGeom prst="line">
            <a:avLst/>
          </a:prstGeom>
          <a:ln cap="flat" w="38100">
            <a:solidFill>
              <a:srgbClr val="FF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7" id="47"/>
          <p:cNvSpPr txBox="true"/>
          <p:nvPr/>
        </p:nvSpPr>
        <p:spPr>
          <a:xfrm rot="0">
            <a:off x="10592369" y="8289244"/>
            <a:ext cx="4008229" cy="441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0"/>
              </a:lnSpc>
              <a:spcBef>
                <a:spcPct val="0"/>
              </a:spcBef>
            </a:pPr>
            <a:r>
              <a:rPr lang="en-US" b="true" sz="2400" spc="72">
                <a:solidFill>
                  <a:srgbClr val="FF0000"/>
                </a:solidFill>
                <a:latin typeface="Aileron Bold"/>
                <a:ea typeface="Aileron Bold"/>
                <a:cs typeface="Aileron Bold"/>
                <a:sym typeface="Aileron Bold"/>
              </a:rPr>
              <a:t>Checkpoint 3</a:t>
            </a:r>
          </a:p>
        </p:txBody>
      </p:sp>
      <p:sp>
        <p:nvSpPr>
          <p:cNvPr name="AutoShape 48" id="48"/>
          <p:cNvSpPr/>
          <p:nvPr/>
        </p:nvSpPr>
        <p:spPr>
          <a:xfrm flipV="true">
            <a:off x="13908060" y="7794650"/>
            <a:ext cx="1157909" cy="753593"/>
          </a:xfrm>
          <a:prstGeom prst="line">
            <a:avLst/>
          </a:prstGeom>
          <a:ln cap="flat" w="38100">
            <a:solidFill>
              <a:srgbClr val="FF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49" id="49"/>
          <p:cNvSpPr/>
          <p:nvPr/>
        </p:nvSpPr>
        <p:spPr>
          <a:xfrm flipH="false" flipV="false" rot="0">
            <a:off x="16698770" y="8811973"/>
            <a:ext cx="1589230" cy="1589230"/>
          </a:xfrm>
          <a:custGeom>
            <a:avLst/>
            <a:gdLst/>
            <a:ahLst/>
            <a:cxnLst/>
            <a:rect r="r" b="b" t="t" l="l"/>
            <a:pathLst>
              <a:path h="1589230" w="1589230">
                <a:moveTo>
                  <a:pt x="0" y="0"/>
                </a:moveTo>
                <a:lnTo>
                  <a:pt x="1589230" y="0"/>
                </a:lnTo>
                <a:lnTo>
                  <a:pt x="1589230" y="1589230"/>
                </a:lnTo>
                <a:lnTo>
                  <a:pt x="0" y="15892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50" id="50"/>
          <p:cNvSpPr txBox="true"/>
          <p:nvPr/>
        </p:nvSpPr>
        <p:spPr>
          <a:xfrm rot="0">
            <a:off x="13251071" y="1091790"/>
            <a:ext cx="4008229" cy="441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0"/>
              </a:lnSpc>
              <a:spcBef>
                <a:spcPct val="0"/>
              </a:spcBef>
            </a:pPr>
            <a:r>
              <a:rPr lang="en-US" b="true" sz="2400" spc="72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1st Call</a:t>
            </a:r>
          </a:p>
        </p:txBody>
      </p:sp>
      <p:sp>
        <p:nvSpPr>
          <p:cNvPr name="AutoShape 51" id="51"/>
          <p:cNvSpPr/>
          <p:nvPr/>
        </p:nvSpPr>
        <p:spPr>
          <a:xfrm>
            <a:off x="16075856" y="1350870"/>
            <a:ext cx="1845158" cy="95390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2555" r="0" b="-22555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913248" y="3872710"/>
            <a:ext cx="11129613" cy="29603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1789"/>
              </a:lnSpc>
            </a:pPr>
            <a:r>
              <a:rPr lang="en-US" b="true" sz="8999" spc="269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RESEARCH</a:t>
            </a:r>
          </a:p>
          <a:p>
            <a:pPr algn="r" marL="0" indent="0" lvl="0">
              <a:lnSpc>
                <a:spcPts val="11789"/>
              </a:lnSpc>
              <a:spcBef>
                <a:spcPct val="0"/>
              </a:spcBef>
            </a:pPr>
            <a:r>
              <a:rPr lang="en-US" b="true" sz="8999" spc="269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QUESTIONS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074514"/>
            <a:ext cx="1505362" cy="1505362"/>
          </a:xfrm>
          <a:custGeom>
            <a:avLst/>
            <a:gdLst/>
            <a:ahLst/>
            <a:cxnLst/>
            <a:rect r="r" b="b" t="t" l="l"/>
            <a:pathLst>
              <a:path h="1505362" w="1505362">
                <a:moveTo>
                  <a:pt x="0" y="0"/>
                </a:moveTo>
                <a:lnTo>
                  <a:pt x="1505362" y="0"/>
                </a:lnTo>
                <a:lnTo>
                  <a:pt x="1505362" y="1505362"/>
                </a:lnTo>
                <a:lnTo>
                  <a:pt x="0" y="15053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3912852"/>
            <a:ext cx="1561907" cy="1417431"/>
          </a:xfrm>
          <a:custGeom>
            <a:avLst/>
            <a:gdLst/>
            <a:ahLst/>
            <a:cxnLst/>
            <a:rect r="r" b="b" t="t" l="l"/>
            <a:pathLst>
              <a:path h="1417431" w="1561907">
                <a:moveTo>
                  <a:pt x="0" y="0"/>
                </a:moveTo>
                <a:lnTo>
                  <a:pt x="1561907" y="0"/>
                </a:lnTo>
                <a:lnTo>
                  <a:pt x="1561907" y="1417431"/>
                </a:lnTo>
                <a:lnTo>
                  <a:pt x="0" y="14174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44214" y="6663783"/>
            <a:ext cx="1530879" cy="1522528"/>
          </a:xfrm>
          <a:custGeom>
            <a:avLst/>
            <a:gdLst/>
            <a:ahLst/>
            <a:cxnLst/>
            <a:rect r="r" b="b" t="t" l="l"/>
            <a:pathLst>
              <a:path h="1522528" w="1530879">
                <a:moveTo>
                  <a:pt x="0" y="0"/>
                </a:moveTo>
                <a:lnTo>
                  <a:pt x="1530879" y="0"/>
                </a:lnTo>
                <a:lnTo>
                  <a:pt x="1530879" y="1522528"/>
                </a:lnTo>
                <a:lnTo>
                  <a:pt x="0" y="152252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857477" y="914400"/>
            <a:ext cx="3101687" cy="7143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99"/>
              </a:lnSpc>
              <a:spcBef>
                <a:spcPct val="0"/>
              </a:spcBef>
            </a:pPr>
            <a:r>
              <a:rPr lang="en-US" b="true" sz="3999" spc="119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ACCURACY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857477" y="4207229"/>
            <a:ext cx="5883083" cy="7143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99"/>
              </a:lnSpc>
              <a:spcBef>
                <a:spcPct val="0"/>
              </a:spcBef>
            </a:pPr>
            <a:r>
              <a:rPr lang="en-US" b="true" sz="3999" spc="119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DATA AUGMENTATION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857477" y="7010709"/>
            <a:ext cx="7917879" cy="7143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99"/>
              </a:lnSpc>
              <a:spcBef>
                <a:spcPct val="0"/>
              </a:spcBef>
            </a:pPr>
            <a:r>
              <a:rPr lang="en-US" b="true" sz="3999" spc="119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COMPUTATIONAL EFFICIENCY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857477" y="1770045"/>
            <a:ext cx="10334703" cy="16116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99"/>
              </a:lnSpc>
            </a:pPr>
            <a:r>
              <a:rPr lang="en-US" sz="2199" spc="65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Which ML model provides the best performance for oil spill segmentation in SAR images (IoU)?</a:t>
            </a:r>
          </a:p>
          <a:p>
            <a:pPr algn="l" marL="474979" indent="-237490" lvl="1">
              <a:lnSpc>
                <a:spcPts val="3299"/>
              </a:lnSpc>
              <a:buFont typeface="Arial"/>
              <a:buChar char="•"/>
            </a:pPr>
            <a:r>
              <a:rPr lang="en-US" sz="2199" spc="65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How does IoU performance vary across different classes?</a:t>
            </a:r>
          </a:p>
          <a:p>
            <a:pPr algn="l" marL="474979" indent="-237490" lvl="1">
              <a:lnSpc>
                <a:spcPts val="3299"/>
              </a:lnSpc>
              <a:buFont typeface="Arial"/>
              <a:buChar char="•"/>
            </a:pPr>
            <a:r>
              <a:rPr lang="en-US" sz="2199" spc="65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Are certain models better at distinguishing ships, oil spills, or look-alikes?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857477" y="5064481"/>
            <a:ext cx="10334703" cy="792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99"/>
              </a:lnSpc>
            </a:pPr>
            <a:r>
              <a:rPr lang="en-US" sz="2199" spc="65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How does augmenting SAR images influence the detection of oil spills?</a:t>
            </a:r>
          </a:p>
          <a:p>
            <a:pPr algn="l" marL="474979" indent="-237490" lvl="1">
              <a:lnSpc>
                <a:spcPts val="3299"/>
              </a:lnSpc>
              <a:buFont typeface="Arial"/>
              <a:buChar char="•"/>
            </a:pPr>
            <a:r>
              <a:rPr lang="en-US" sz="2199" spc="65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Which augmentation techniques lead to more effective oil spill detection?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857477" y="7867960"/>
            <a:ext cx="10334703" cy="1202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99"/>
              </a:lnSpc>
            </a:pPr>
            <a:r>
              <a:rPr lang="en-US" sz="2199" spc="65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Balancing accuracy and efficiency:</a:t>
            </a:r>
          </a:p>
          <a:p>
            <a:pPr algn="l" marL="474979" indent="-237490" lvl="1">
              <a:lnSpc>
                <a:spcPts val="3299"/>
              </a:lnSpc>
              <a:buFont typeface="Arial"/>
              <a:buChar char="•"/>
            </a:pPr>
            <a:r>
              <a:rPr lang="en-US" sz="2199" spc="65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What are the trade-offs?</a:t>
            </a:r>
          </a:p>
          <a:p>
            <a:pPr algn="l" marL="474979" indent="-237490" lvl="1">
              <a:lnSpc>
                <a:spcPts val="3299"/>
              </a:lnSpc>
              <a:buFont typeface="Arial"/>
              <a:buChar char="•"/>
            </a:pPr>
            <a:r>
              <a:rPr lang="en-US" sz="2199" spc="65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Can lightweight models achieve competitive accuracy?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6698770" y="8811973"/>
            <a:ext cx="1589230" cy="1589230"/>
          </a:xfrm>
          <a:custGeom>
            <a:avLst/>
            <a:gdLst/>
            <a:ahLst/>
            <a:cxnLst/>
            <a:rect r="r" b="b" t="t" l="l"/>
            <a:pathLst>
              <a:path h="1589230" w="1589230">
                <a:moveTo>
                  <a:pt x="0" y="0"/>
                </a:moveTo>
                <a:lnTo>
                  <a:pt x="1589230" y="0"/>
                </a:lnTo>
                <a:lnTo>
                  <a:pt x="1589230" y="1589230"/>
                </a:lnTo>
                <a:lnTo>
                  <a:pt x="0" y="158923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grpSp>
        <p:nvGrpSpPr>
          <p:cNvPr name="Group 12" id="12"/>
          <p:cNvGrpSpPr>
            <a:grpSpLocks noChangeAspect="true"/>
          </p:cNvGrpSpPr>
          <p:nvPr/>
        </p:nvGrpSpPr>
        <p:grpSpPr>
          <a:xfrm rot="0">
            <a:off x="14102335" y="0"/>
            <a:ext cx="8371329" cy="8371296"/>
            <a:chOff x="0" y="0"/>
            <a:chExt cx="6350000" cy="6349975"/>
          </a:xfrm>
        </p:grpSpPr>
        <p:sp>
          <p:nvSpPr>
            <p:cNvPr name="Freeform 13" id="13"/>
            <p:cNvSpPr/>
            <p:nvPr/>
          </p:nvSpPr>
          <p:spPr>
            <a:xfrm flipH="false" flipV="tru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4949"/>
                  </a:moveTo>
                  <a:cubicBezTo>
                    <a:pt x="6350000" y="1421523"/>
                    <a:pt x="4928476" y="0"/>
                    <a:pt x="3175000" y="0"/>
                  </a:cubicBezTo>
                  <a:cubicBezTo>
                    <a:pt x="1421498" y="0"/>
                    <a:pt x="0" y="1421524"/>
                    <a:pt x="0" y="3174949"/>
                  </a:cubicBezTo>
                  <a:cubicBezTo>
                    <a:pt x="0" y="4928463"/>
                    <a:pt x="1421498" y="6349974"/>
                    <a:pt x="3175000" y="6349974"/>
                  </a:cubicBezTo>
                  <a:cubicBezTo>
                    <a:pt x="4928501" y="6349974"/>
                    <a:pt x="6350000" y="4928463"/>
                    <a:pt x="6350000" y="3174949"/>
                  </a:cubicBezTo>
                  <a:close/>
                </a:path>
              </a:pathLst>
            </a:custGeom>
            <a:blipFill>
              <a:blip r:embed="rId9"/>
              <a:stretch>
                <a:fillRect l="0" t="-18965" r="0" b="-18965"/>
              </a:stretch>
            </a:blipFill>
          </p:spPr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2555" r="0" b="-22555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913248" y="3872710"/>
            <a:ext cx="11129613" cy="29603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1789"/>
              </a:lnSpc>
            </a:pPr>
            <a:r>
              <a:rPr lang="en-US" b="true" sz="8999" spc="269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DATASET</a:t>
            </a:r>
          </a:p>
          <a:p>
            <a:pPr algn="r" marL="0" indent="0" lvl="0">
              <a:lnSpc>
                <a:spcPts val="11789"/>
              </a:lnSpc>
              <a:spcBef>
                <a:spcPct val="0"/>
              </a:spcBef>
            </a:pPr>
            <a:r>
              <a:rPr lang="en-US" b="true" sz="8999" spc="269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EXPLORATION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698770" y="8811973"/>
            <a:ext cx="1589230" cy="1589230"/>
          </a:xfrm>
          <a:custGeom>
            <a:avLst/>
            <a:gdLst/>
            <a:ahLst/>
            <a:cxnLst/>
            <a:rect r="r" b="b" t="t" l="l"/>
            <a:pathLst>
              <a:path h="1589230" w="1589230">
                <a:moveTo>
                  <a:pt x="0" y="0"/>
                </a:moveTo>
                <a:lnTo>
                  <a:pt x="1589230" y="0"/>
                </a:lnTo>
                <a:lnTo>
                  <a:pt x="1589230" y="1589230"/>
                </a:lnTo>
                <a:lnTo>
                  <a:pt x="0" y="15892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07211" y="2372948"/>
            <a:ext cx="5450696" cy="2834362"/>
          </a:xfrm>
          <a:custGeom>
            <a:avLst/>
            <a:gdLst/>
            <a:ahLst/>
            <a:cxnLst/>
            <a:rect r="r" b="b" t="t" l="l"/>
            <a:pathLst>
              <a:path h="2834362" w="5450696">
                <a:moveTo>
                  <a:pt x="0" y="0"/>
                </a:moveTo>
                <a:lnTo>
                  <a:pt x="5450696" y="0"/>
                </a:lnTo>
                <a:lnTo>
                  <a:pt x="5450696" y="2834363"/>
                </a:lnTo>
                <a:lnTo>
                  <a:pt x="0" y="28343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357907" y="2372948"/>
            <a:ext cx="5450696" cy="2834362"/>
          </a:xfrm>
          <a:custGeom>
            <a:avLst/>
            <a:gdLst/>
            <a:ahLst/>
            <a:cxnLst/>
            <a:rect r="r" b="b" t="t" l="l"/>
            <a:pathLst>
              <a:path h="2834362" w="5450696">
                <a:moveTo>
                  <a:pt x="0" y="0"/>
                </a:moveTo>
                <a:lnTo>
                  <a:pt x="5450697" y="0"/>
                </a:lnTo>
                <a:lnTo>
                  <a:pt x="5450697" y="2834363"/>
                </a:lnTo>
                <a:lnTo>
                  <a:pt x="0" y="283436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140" y="7060572"/>
            <a:ext cx="3627418" cy="3226428"/>
          </a:xfrm>
          <a:custGeom>
            <a:avLst/>
            <a:gdLst/>
            <a:ahLst/>
            <a:cxnLst/>
            <a:rect r="r" b="b" t="t" l="l"/>
            <a:pathLst>
              <a:path h="3226428" w="3627418">
                <a:moveTo>
                  <a:pt x="0" y="0"/>
                </a:moveTo>
                <a:lnTo>
                  <a:pt x="3627419" y="0"/>
                </a:lnTo>
                <a:lnTo>
                  <a:pt x="3627419" y="3226428"/>
                </a:lnTo>
                <a:lnTo>
                  <a:pt x="0" y="322642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54" t="0" r="0" b="-12713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7899713" y="8122777"/>
            <a:ext cx="410719" cy="410719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990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0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1808604" y="2372948"/>
            <a:ext cx="5450696" cy="2834362"/>
            <a:chOff x="0" y="0"/>
            <a:chExt cx="7267595" cy="377915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7267595" cy="3779150"/>
            </a:xfrm>
            <a:custGeom>
              <a:avLst/>
              <a:gdLst/>
              <a:ahLst/>
              <a:cxnLst/>
              <a:rect r="r" b="b" t="t" l="l"/>
              <a:pathLst>
                <a:path h="3779150" w="7267595">
                  <a:moveTo>
                    <a:pt x="0" y="0"/>
                  </a:moveTo>
                  <a:lnTo>
                    <a:pt x="7267595" y="0"/>
                  </a:lnTo>
                  <a:lnTo>
                    <a:pt x="7267595" y="3779150"/>
                  </a:lnTo>
                  <a:lnTo>
                    <a:pt x="0" y="37791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1999"/>
              </a:blip>
              <a:stretch>
                <a:fillRect l="0" t="0" r="0" b="0"/>
              </a:stretch>
            </a:blipFill>
          </p:spPr>
        </p:sp>
        <p:sp>
          <p:nvSpPr>
            <p:cNvPr name="TextBox 11" id="11"/>
            <p:cNvSpPr txBox="true"/>
            <p:nvPr/>
          </p:nvSpPr>
          <p:spPr>
            <a:xfrm rot="0">
              <a:off x="3633798" y="2338173"/>
              <a:ext cx="381679" cy="5638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00"/>
                </a:lnSpc>
                <a:spcBef>
                  <a:spcPct val="0"/>
                </a:spcBef>
              </a:pPr>
              <a:r>
                <a:rPr lang="en-US" b="true" sz="2400" spc="72">
                  <a:solidFill>
                    <a:srgbClr val="000000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0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1566274" y="864572"/>
              <a:ext cx="266303" cy="5638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00"/>
                </a:lnSpc>
                <a:spcBef>
                  <a:spcPct val="0"/>
                </a:spcBef>
              </a:pPr>
              <a:r>
                <a:rPr lang="en-US" b="true" sz="2400" spc="72">
                  <a:solidFill>
                    <a:srgbClr val="000000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1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669918" y="2969642"/>
              <a:ext cx="266303" cy="5638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00"/>
                </a:lnSpc>
                <a:spcBef>
                  <a:spcPct val="0"/>
                </a:spcBef>
              </a:pPr>
              <a:r>
                <a:rPr lang="en-US" b="true" sz="2400" spc="72">
                  <a:solidFill>
                    <a:srgbClr val="000000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2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6735881" y="2196099"/>
              <a:ext cx="266303" cy="5638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00"/>
                </a:lnSpc>
                <a:spcBef>
                  <a:spcPct val="0"/>
                </a:spcBef>
              </a:pPr>
              <a:r>
                <a:rPr lang="en-US" b="true" sz="2400" spc="72">
                  <a:solidFill>
                    <a:srgbClr val="000000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3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4192435" y="105807"/>
              <a:ext cx="266303" cy="5638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00"/>
                </a:lnSpc>
                <a:spcBef>
                  <a:spcPct val="0"/>
                </a:spcBef>
              </a:pPr>
              <a:r>
                <a:rPr lang="en-US" b="true" sz="2400" spc="72">
                  <a:solidFill>
                    <a:srgbClr val="000000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4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7899713" y="6479900"/>
            <a:ext cx="410719" cy="410719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00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7899713" y="7301338"/>
            <a:ext cx="410719" cy="410719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0000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00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7899713" y="6890619"/>
            <a:ext cx="410719" cy="410719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3FFFF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00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7899713" y="7712057"/>
            <a:ext cx="410719" cy="410719"/>
            <a:chOff x="0" y="0"/>
            <a:chExt cx="812800" cy="8128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84C04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00"/>
                </a:lnSpc>
              </a:pPr>
            </a:p>
          </p:txBody>
        </p:sp>
      </p:grpSp>
      <p:sp>
        <p:nvSpPr>
          <p:cNvPr name="TextBox 28" id="28"/>
          <p:cNvSpPr txBox="true"/>
          <p:nvPr/>
        </p:nvSpPr>
        <p:spPr>
          <a:xfrm rot="0">
            <a:off x="2405322" y="5455089"/>
            <a:ext cx="2454473" cy="3984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40"/>
              </a:lnSpc>
            </a:pPr>
            <a:r>
              <a:rPr lang="en-US" sz="2314" i="true">
                <a:solidFill>
                  <a:srgbClr val="000000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Original SAR image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7727159" y="5455089"/>
            <a:ext cx="2479377" cy="3984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40"/>
              </a:lnSpc>
            </a:pPr>
            <a:r>
              <a:rPr lang="en-US" sz="2314" i="true">
                <a:solidFill>
                  <a:srgbClr val="000000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Ground truth mask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3278066" y="5455089"/>
            <a:ext cx="2511772" cy="3984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40"/>
              </a:lnSpc>
            </a:pPr>
            <a:r>
              <a:rPr lang="en-US" sz="2314" i="true">
                <a:solidFill>
                  <a:srgbClr val="000000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Explicit labels mask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8663224" y="7234663"/>
            <a:ext cx="1377330" cy="4019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00"/>
              </a:lnSpc>
              <a:spcBef>
                <a:spcPct val="0"/>
              </a:spcBef>
            </a:pPr>
            <a:r>
              <a:rPr lang="en-US" sz="2200" spc="66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Look-alike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8663224" y="6861664"/>
            <a:ext cx="1015826" cy="4019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00"/>
              </a:lnSpc>
              <a:spcBef>
                <a:spcPct val="0"/>
              </a:spcBef>
            </a:pPr>
            <a:r>
              <a:rPr lang="en-US" sz="2200" spc="66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Oil Spill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8671893" y="8093821"/>
            <a:ext cx="679996" cy="4019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00"/>
              </a:lnSpc>
              <a:spcBef>
                <a:spcPct val="0"/>
              </a:spcBef>
            </a:pPr>
            <a:r>
              <a:rPr lang="en-US" sz="2200" spc="66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Land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8663224" y="7646143"/>
            <a:ext cx="599852" cy="4019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00"/>
              </a:lnSpc>
              <a:spcBef>
                <a:spcPct val="0"/>
              </a:spcBef>
            </a:pPr>
            <a:r>
              <a:rPr lang="en-US" sz="2200" spc="66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Ship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8663224" y="6450944"/>
            <a:ext cx="1569244" cy="4019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00"/>
              </a:lnSpc>
              <a:spcBef>
                <a:spcPct val="0"/>
              </a:spcBef>
            </a:pPr>
            <a:r>
              <a:rPr lang="en-US" sz="2200" spc="66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Sea Surface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4220594" y="7189323"/>
            <a:ext cx="1377330" cy="4019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00"/>
              </a:lnSpc>
              <a:spcBef>
                <a:spcPct val="0"/>
              </a:spcBef>
            </a:pPr>
            <a:r>
              <a:rPr lang="en-US" sz="2200" spc="66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Look-alike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4220594" y="6816324"/>
            <a:ext cx="1015826" cy="4019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00"/>
              </a:lnSpc>
              <a:spcBef>
                <a:spcPct val="0"/>
              </a:spcBef>
            </a:pPr>
            <a:r>
              <a:rPr lang="en-US" sz="2200" spc="66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Oil Spill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4229263" y="8048482"/>
            <a:ext cx="679996" cy="4019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00"/>
              </a:lnSpc>
              <a:spcBef>
                <a:spcPct val="0"/>
              </a:spcBef>
            </a:pPr>
            <a:r>
              <a:rPr lang="en-US" sz="2200" spc="66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Land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4220594" y="7600803"/>
            <a:ext cx="599852" cy="4019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00"/>
              </a:lnSpc>
              <a:spcBef>
                <a:spcPct val="0"/>
              </a:spcBef>
            </a:pPr>
            <a:r>
              <a:rPr lang="en-US" sz="2200" spc="66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Ship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4220594" y="6405605"/>
            <a:ext cx="1569244" cy="4019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00"/>
              </a:lnSpc>
              <a:spcBef>
                <a:spcPct val="0"/>
              </a:spcBef>
            </a:pPr>
            <a:r>
              <a:rPr lang="en-US" sz="2200" spc="66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Sea Surface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3457084" y="6403319"/>
            <a:ext cx="410719" cy="441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0"/>
              </a:lnSpc>
              <a:spcBef>
                <a:spcPct val="0"/>
              </a:spcBef>
            </a:pPr>
            <a:r>
              <a:rPr lang="en-US" b="true" sz="2400" spc="72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0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13457084" y="6806799"/>
            <a:ext cx="410719" cy="441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0"/>
              </a:lnSpc>
              <a:spcBef>
                <a:spcPct val="0"/>
              </a:spcBef>
            </a:pPr>
            <a:r>
              <a:rPr lang="en-US" b="true" sz="2400" spc="72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1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13457084" y="8023716"/>
            <a:ext cx="410719" cy="441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0"/>
              </a:lnSpc>
              <a:spcBef>
                <a:spcPct val="0"/>
              </a:spcBef>
            </a:pPr>
            <a:r>
              <a:rPr lang="en-US" b="true" sz="2400" spc="72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4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13457084" y="7635477"/>
            <a:ext cx="410719" cy="441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0"/>
              </a:lnSpc>
              <a:spcBef>
                <a:spcPct val="0"/>
              </a:spcBef>
            </a:pPr>
            <a:r>
              <a:rPr lang="en-US" b="true" sz="2400" spc="72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3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13457084" y="7225518"/>
            <a:ext cx="410719" cy="441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0"/>
              </a:lnSpc>
              <a:spcBef>
                <a:spcPct val="0"/>
              </a:spcBef>
            </a:pPr>
            <a:r>
              <a:rPr lang="en-US" b="true" sz="2400" spc="72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2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5494910" y="530813"/>
            <a:ext cx="7176691" cy="13563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2400" spc="72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Images are taken by the ESA Satellite Sentinel-1</a:t>
            </a:r>
          </a:p>
          <a:p>
            <a:pPr algn="ctr">
              <a:lnSpc>
                <a:spcPts val="3600"/>
              </a:lnSpc>
            </a:pPr>
            <a:r>
              <a:rPr lang="en-US" sz="2400" spc="72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All images have dimensions </a:t>
            </a:r>
            <a:r>
              <a:rPr lang="en-US" sz="2400" i="true" spc="72">
                <a:solidFill>
                  <a:srgbClr val="000000"/>
                </a:solidFill>
                <a:latin typeface="Aileron Italics"/>
                <a:ea typeface="Aileron Italics"/>
                <a:cs typeface="Aileron Italics"/>
                <a:sym typeface="Aileron Italics"/>
              </a:rPr>
              <a:t>1250 x 650</a:t>
            </a:r>
          </a:p>
          <a:p>
            <a:pPr algn="ctr">
              <a:lnSpc>
                <a:spcPts val="3600"/>
              </a:lnSpc>
              <a:spcBef>
                <a:spcPct val="0"/>
              </a:spcBef>
            </a:pPr>
            <a:r>
              <a:rPr lang="en-US" sz="2400" spc="72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Patches of dimension </a:t>
            </a:r>
            <a:r>
              <a:rPr lang="en-US" sz="2400" i="true" spc="72">
                <a:solidFill>
                  <a:srgbClr val="000000"/>
                </a:solidFill>
                <a:latin typeface="Aileron Italics"/>
                <a:ea typeface="Aileron Italics"/>
                <a:cs typeface="Aileron Italics"/>
                <a:sym typeface="Aileron Italics"/>
              </a:rPr>
              <a:t>320 x 320</a:t>
            </a:r>
            <a:r>
              <a:rPr lang="en-US" sz="2400" spc="72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 are fed to models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1472430" y="5817340"/>
            <a:ext cx="4320257" cy="441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0"/>
              </a:lnSpc>
              <a:spcBef>
                <a:spcPct val="0"/>
              </a:spcBef>
            </a:pPr>
            <a:r>
              <a:rPr lang="en-US" sz="2400" i="true" spc="72">
                <a:solidFill>
                  <a:srgbClr val="34495E"/>
                </a:solidFill>
                <a:latin typeface="Aileron Italics"/>
                <a:ea typeface="Aileron Italics"/>
                <a:cs typeface="Aileron Italics"/>
                <a:sym typeface="Aileron Italics"/>
              </a:rPr>
              <a:t>3 greyscale identical channels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7899713" y="5817340"/>
            <a:ext cx="2134270" cy="441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0"/>
              </a:lnSpc>
              <a:spcBef>
                <a:spcPct val="0"/>
              </a:spcBef>
            </a:pPr>
            <a:r>
              <a:rPr lang="en-US" sz="2400" i="true" spc="72">
                <a:solidFill>
                  <a:srgbClr val="34495E"/>
                </a:solidFill>
                <a:latin typeface="Aileron Italics"/>
                <a:ea typeface="Aileron Italics"/>
                <a:cs typeface="Aileron Italics"/>
                <a:sym typeface="Aileron Italics"/>
              </a:rPr>
              <a:t>3 rgb channels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13407621" y="5817340"/>
            <a:ext cx="2190304" cy="441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0"/>
              </a:lnSpc>
              <a:spcBef>
                <a:spcPct val="0"/>
              </a:spcBef>
            </a:pPr>
            <a:r>
              <a:rPr lang="en-US" sz="2400" i="true" spc="72">
                <a:solidFill>
                  <a:srgbClr val="34495E"/>
                </a:solidFill>
                <a:latin typeface="Aileron Italics"/>
                <a:ea typeface="Aileron Italics"/>
                <a:cs typeface="Aileron Italics"/>
                <a:sym typeface="Aileron Italics"/>
              </a:rPr>
              <a:t>1 label channel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2555" r="0" b="-22555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913248" y="3872710"/>
            <a:ext cx="11129613" cy="29603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11789"/>
              </a:lnSpc>
              <a:spcBef>
                <a:spcPct val="0"/>
              </a:spcBef>
            </a:pPr>
            <a:r>
              <a:rPr lang="en-US" b="true" sz="8999" spc="269">
                <a:solidFill>
                  <a:srgbClr val="FFFFFF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DATA PREPROCESSING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DAGbcPCznjc</dc:identifier>
  <dcterms:modified xsi:type="dcterms:W3CDTF">2011-08-01T06:04:30Z</dcterms:modified>
  <cp:revision>1</cp:revision>
  <dc:title>SAR_Checkpoint3</dc:title>
</cp:coreProperties>
</file>